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7"/>
  </p:notesMasterIdLst>
  <p:sldIdLst>
    <p:sldId id="266" r:id="rId2"/>
    <p:sldId id="256" r:id="rId3"/>
    <p:sldId id="259" r:id="rId4"/>
    <p:sldId id="257" r:id="rId5"/>
    <p:sldId id="258" r:id="rId6"/>
    <p:sldId id="261" r:id="rId7"/>
    <p:sldId id="260" r:id="rId8"/>
    <p:sldId id="262" r:id="rId9"/>
    <p:sldId id="263" r:id="rId10"/>
    <p:sldId id="264" r:id="rId11"/>
    <p:sldId id="265" r:id="rId12"/>
    <p:sldId id="267" r:id="rId13"/>
    <p:sldId id="268" r:id="rId14"/>
    <p:sldId id="269" r:id="rId15"/>
    <p:sldId id="270" r:id="rId16"/>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General" id="{BF7621C6-FBD0-F745-89FB-D84377AC58A7}">
          <p14:sldIdLst>
            <p14:sldId id="266"/>
          </p14:sldIdLst>
        </p14:section>
        <p14:section name="Hepatitis A" id="{2D33B8EB-60D2-6A4A-805F-91E37D60F8B7}">
          <p14:sldIdLst>
            <p14:sldId id="256"/>
          </p14:sldIdLst>
        </p14:section>
        <p14:section name="Hep B" id="{55AC0060-DC83-CB42-ABFE-B0B2E6208F8F}">
          <p14:sldIdLst>
            <p14:sldId id="259"/>
            <p14:sldId id="257"/>
            <p14:sldId id="258"/>
            <p14:sldId id="261"/>
            <p14:sldId id="260"/>
          </p14:sldIdLst>
        </p14:section>
        <p14:section name="Hep C" id="{D3DD4D88-5EE5-ED49-95C8-73E9E01DEB2E}">
          <p14:sldIdLst>
            <p14:sldId id="262"/>
            <p14:sldId id="263"/>
            <p14:sldId id="264"/>
            <p14:sldId id="265"/>
            <p14:sldId id="267"/>
            <p14:sldId id="268"/>
            <p14:sldId id="269"/>
            <p14:sldId id="2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snapToObjects="1">
      <p:cViewPr varScale="1">
        <p:scale>
          <a:sx n="66" d="100"/>
          <a:sy n="66" d="100"/>
        </p:scale>
        <p:origin x="-104" y="-424"/>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viewProps" Target="viewProps.xml"/><Relationship Id="rId21" Type="http://schemas.openxmlformats.org/officeDocument/2006/relationships/theme" Target="theme/theme1.xml"/><Relationship Id="rId2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notesMaster" Target="notesMasters/notesMaster1.xml"/><Relationship Id="rId18" Type="http://schemas.openxmlformats.org/officeDocument/2006/relationships/printerSettings" Target="printerSettings/printerSettings1.bin"/><Relationship Id="rId19" Type="http://schemas.openxmlformats.org/officeDocument/2006/relationships/presProps" Target="presProp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png>
</file>

<file path=ppt/media/image2.jpeg>
</file>

<file path=ppt/media/image3.jpeg>
</file>

<file path=ppt/media/image5.png>
</file>

<file path=ppt/media/image6.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C302C8-E3EB-3145-A521-857518B89357}" type="datetimeFigureOut">
              <a:rPr lang="en-US" smtClean="0"/>
              <a:t>4/18/13</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36290C-34A1-A749-B4AA-64221E6D1B63}" type="slidenum">
              <a:rPr lang="en-US" smtClean="0"/>
              <a:t>‹#›</a:t>
            </a:fld>
            <a:endParaRPr lang="en-US"/>
          </a:p>
        </p:txBody>
      </p:sp>
    </p:spTree>
    <p:extLst>
      <p:ext uri="{BB962C8B-B14F-4D97-AF65-F5344CB8AC3E}">
        <p14:creationId xmlns:p14="http://schemas.microsoft.com/office/powerpoint/2010/main" val="13879987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HAV has no lipid envelope and is stable when excreted from the infected liver to the bile to enter the gastrointestinal tract. It has been found to survive in experimentally contaminated fresh water, seawater, wastewater, soils, marine sediment, live oysters, and creme-filled cookies.</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2</a:t>
            </a:fld>
            <a:endParaRPr lang="en-US"/>
          </a:p>
        </p:txBody>
      </p:sp>
    </p:spTree>
    <p:extLst>
      <p:ext uri="{BB962C8B-B14F-4D97-AF65-F5344CB8AC3E}">
        <p14:creationId xmlns:p14="http://schemas.microsoft.com/office/powerpoint/2010/main" val="370543885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4/18/13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351823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4/18/13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604188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4/18/13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567053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4/18/13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937504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7AF458-44D4-1D41-8CFB-76128AD04EF0}" type="datetimeFigureOut">
              <a:rPr lang="en-US" smtClean="0"/>
              <a:t>4/18/13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2349086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A7AF458-44D4-1D41-8CFB-76128AD04EF0}" type="datetimeFigureOut">
              <a:rPr lang="en-US" smtClean="0"/>
              <a:t>4/18/13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770815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A7AF458-44D4-1D41-8CFB-76128AD04EF0}" type="datetimeFigureOut">
              <a:rPr lang="en-US" smtClean="0"/>
              <a:t>4/18/13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3825280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A7AF458-44D4-1D41-8CFB-76128AD04EF0}" type="datetimeFigureOut">
              <a:rPr lang="en-US" smtClean="0"/>
              <a:t>4/18/13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921529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7AF458-44D4-1D41-8CFB-76128AD04EF0}" type="datetimeFigureOut">
              <a:rPr lang="en-US" smtClean="0"/>
              <a:t>4/18/13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616761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A7AF458-44D4-1D41-8CFB-76128AD04EF0}" type="datetimeFigureOut">
              <a:rPr lang="en-US" smtClean="0"/>
              <a:t>4/18/13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591326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A7AF458-44D4-1D41-8CFB-76128AD04EF0}" type="datetimeFigureOut">
              <a:rPr lang="en-US" smtClean="0"/>
              <a:t>4/18/13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87405955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7AF458-44D4-1D41-8CFB-76128AD04EF0}" type="datetimeFigureOut">
              <a:rPr lang="en-US" smtClean="0"/>
              <a:t>4/18/13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C83C60-AFC5-5F48-A93B-1D3E2ED85319}" type="slidenum">
              <a:rPr lang="en-US" smtClean="0"/>
              <a:t>‹#›</a:t>
            </a:fld>
            <a:endParaRPr lang="en-US"/>
          </a:p>
        </p:txBody>
      </p:sp>
    </p:spTree>
    <p:extLst>
      <p:ext uri="{BB962C8B-B14F-4D97-AF65-F5344CB8AC3E}">
        <p14:creationId xmlns:p14="http://schemas.microsoft.com/office/powerpoint/2010/main" val="3579770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4" Type="http://schemas.openxmlformats.org/officeDocument/2006/relationships/image" Target="file://localhost/https://po-b.temple.edu/wm/mail/genimage.jpg%3Fsessionid=3d526e56169269b729524112435173e65&amp;uid=53086&amp;off=165999&amp;len=45270&amp;enc=1&amp;typ=1&amp;mbox=user.nsifo" TargetMode="External"/><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emf"/></Relationships>
</file>

<file path=ppt/slides/_rels/slide5.xml.rels><?xml version="1.0" encoding="UTF-8" standalone="yes"?>
<Relationships xmlns="http://schemas.openxmlformats.org/package/2006/relationships"><Relationship Id="rId3" Type="http://schemas.openxmlformats.org/officeDocument/2006/relationships/image" Target="file://localhost/https://po-b.temple.edu/wm/mail/genimage.jpg%3Fsessionid=370d55fada861c0a8ae217ee98e25e21f&amp;uid=53086&amp;off=240163&amp;len=29636&amp;enc=1&amp;typ=1&amp;mbox=user.nsifo" TargetMode="External"/><Relationship Id="rId4" Type="http://schemas.openxmlformats.org/officeDocument/2006/relationships/image" Target="../media/image3.jpeg"/><Relationship Id="rId5" Type="http://schemas.openxmlformats.org/officeDocument/2006/relationships/image" Target="file://localhost/https://po-b.temple.edu/wm/mail/genimage.jpg%3Fsessionid=370d55fada861c0a8ae217ee98e25e21f&amp;uid=53086&amp;off=211452&amp;len=28528&amp;enc=1&amp;typ=1&amp;mbox=user.nsifo" TargetMode="External"/><Relationship Id="rId1" Type="http://schemas.openxmlformats.org/officeDocument/2006/relationships/slideLayout" Target="../slideLayouts/slideLayout2.xml"/><Relationship Id="rId2" Type="http://schemas.openxmlformats.org/officeDocument/2006/relationships/image" Target="../media/image2.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em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3993582623"/>
              </p:ext>
            </p:extLst>
          </p:nvPr>
        </p:nvGraphicFramePr>
        <p:xfrm>
          <a:off x="250122" y="1150215"/>
          <a:ext cx="8619702" cy="4646661"/>
        </p:xfrm>
        <a:graphic>
          <a:graphicData uri="http://schemas.openxmlformats.org/drawingml/2006/table">
            <a:tbl>
              <a:tblPr>
                <a:tableStyleId>{2D5ABB26-0587-4C30-8999-92F81FD0307C}</a:tableStyleId>
              </a:tblPr>
              <a:tblGrid>
                <a:gridCol w="2982265"/>
                <a:gridCol w="5637437"/>
              </a:tblGrid>
              <a:tr h="435110">
                <a:tc>
                  <a:txBody>
                    <a:bodyPr/>
                    <a:lstStyle/>
                    <a:p>
                      <a:pPr algn="l" fontAlgn="ctr"/>
                      <a:r>
                        <a:rPr lang="en-US" sz="1600" u="none" strike="noStrike" dirty="0" smtClean="0">
                          <a:effectLst/>
                        </a:rPr>
                        <a:t>Rapid </a:t>
                      </a:r>
                      <a:r>
                        <a:rPr lang="en-US" sz="1600" u="none" strike="noStrike" dirty="0">
                          <a:effectLst/>
                        </a:rPr>
                        <a:t>viral response (RVR)</a:t>
                      </a:r>
                      <a:endParaRPr lang="en-US" sz="1600" b="0" i="0" u="none" strike="noStrike" dirty="0">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undetectable viral load at week 4 of treatment</a:t>
                      </a:r>
                      <a:endParaRPr lang="en-US" sz="1600" b="0" i="0" u="none" strike="noStrike">
                        <a:solidFill>
                          <a:srgbClr val="000000"/>
                        </a:solidFill>
                        <a:effectLst/>
                        <a:latin typeface="Arial"/>
                      </a:endParaRPr>
                    </a:p>
                  </a:txBody>
                  <a:tcPr marL="4105" marR="4105" marT="4105" marB="0" anchor="ctr"/>
                </a:tc>
              </a:tr>
              <a:tr h="1127181">
                <a:tc>
                  <a:txBody>
                    <a:bodyPr/>
                    <a:lstStyle/>
                    <a:p>
                      <a:pPr algn="l" fontAlgn="ctr"/>
                      <a:r>
                        <a:rPr lang="en-US" sz="1600" u="none" strike="noStrike">
                          <a:effectLst/>
                        </a:rPr>
                        <a:t>Early virologic response (EVR)</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who experiences at least a 2-log reduction in viral load by the 12th week of treatment (partial EVR) or a patient with undetectable viral load by the 12th week of treatment (complete EVR)</a:t>
                      </a:r>
                      <a:endParaRPr lang="en-US" sz="1600" b="0" i="0" u="none" strike="noStrike">
                        <a:solidFill>
                          <a:srgbClr val="000000"/>
                        </a:solidFill>
                        <a:effectLst/>
                        <a:latin typeface="Arial"/>
                      </a:endParaRPr>
                    </a:p>
                  </a:txBody>
                  <a:tcPr marL="4105" marR="4105" marT="4105" marB="0" anchor="ctr"/>
                </a:tc>
              </a:tr>
              <a:tr h="307861">
                <a:tc rowSpan="2">
                  <a:txBody>
                    <a:bodyPr/>
                    <a:lstStyle/>
                    <a:p>
                      <a:pPr algn="l" fontAlgn="ctr"/>
                      <a:r>
                        <a:rPr lang="en-US" sz="1600" u="none" strike="noStrike">
                          <a:effectLst/>
                        </a:rPr>
                        <a:t>End of treatment response (ETR)</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no detectable viral load at the </a:t>
                      </a:r>
                      <a:endParaRPr lang="en-US" sz="1600" b="0" i="0" u="none" strike="noStrike">
                        <a:solidFill>
                          <a:srgbClr val="000000"/>
                        </a:solidFill>
                        <a:effectLst/>
                        <a:latin typeface="Arial"/>
                      </a:endParaRPr>
                    </a:p>
                  </a:txBody>
                  <a:tcPr marL="4105" marR="4105" marT="4105" marB="0" anchor="ctr"/>
                </a:tc>
              </a:tr>
              <a:tr h="127249">
                <a:tc vMerge="1">
                  <a:txBody>
                    <a:bodyPr/>
                    <a:lstStyle/>
                    <a:p>
                      <a:endParaRPr lang="en-US"/>
                    </a:p>
                  </a:txBody>
                  <a:tcPr/>
                </a:tc>
                <a:tc>
                  <a:txBody>
                    <a:bodyPr/>
                    <a:lstStyle/>
                    <a:p>
                      <a:pPr algn="l" fontAlgn="ctr"/>
                      <a:r>
                        <a:rPr lang="en-US" sz="1600" u="none" strike="noStrike">
                          <a:effectLst/>
                        </a:rPr>
                        <a:t>end of treatment</a:t>
                      </a:r>
                      <a:endParaRPr lang="en-US" sz="1600" b="0" i="0" u="none" strike="noStrike">
                        <a:solidFill>
                          <a:srgbClr val="000000"/>
                        </a:solidFill>
                        <a:effectLst/>
                        <a:latin typeface="Arial"/>
                      </a:endParaRPr>
                    </a:p>
                  </a:txBody>
                  <a:tcPr marL="4105" marR="4105" marT="4105" marB="0" anchor="ctr"/>
                </a:tc>
              </a:tr>
              <a:tr h="654307">
                <a:tc>
                  <a:txBody>
                    <a:bodyPr/>
                    <a:lstStyle/>
                    <a:p>
                      <a:pPr algn="l" fontAlgn="ctr"/>
                      <a:r>
                        <a:rPr lang="en-US" sz="1600" u="none" strike="noStrike" dirty="0">
                          <a:effectLst/>
                        </a:rPr>
                        <a:t>Sustained </a:t>
                      </a:r>
                      <a:r>
                        <a:rPr lang="en-US" sz="1600" u="none" strike="noStrike" dirty="0" err="1">
                          <a:effectLst/>
                        </a:rPr>
                        <a:t>virologic</a:t>
                      </a:r>
                      <a:r>
                        <a:rPr lang="en-US" sz="1600" u="none" strike="noStrike" dirty="0">
                          <a:effectLst/>
                        </a:rPr>
                        <a:t> response (SVR)</a:t>
                      </a:r>
                      <a:endParaRPr lang="en-US" sz="1600" b="0" i="0" u="none" strike="noStrike" dirty="0">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no detectable viral load at the conclusion of therapy and 24 weeks (6 months) later</a:t>
                      </a:r>
                      <a:endParaRPr lang="en-US" sz="1600" b="0" i="0" u="none" strike="noStrike">
                        <a:solidFill>
                          <a:srgbClr val="000000"/>
                        </a:solidFill>
                        <a:effectLst/>
                        <a:latin typeface="Arial"/>
                      </a:endParaRPr>
                    </a:p>
                  </a:txBody>
                  <a:tcPr marL="4105" marR="4105" marT="4105" marB="0" anchor="ctr"/>
                </a:tc>
              </a:tr>
              <a:tr h="417870">
                <a:tc>
                  <a:txBody>
                    <a:bodyPr/>
                    <a:lstStyle/>
                    <a:p>
                      <a:pPr algn="l" fontAlgn="ctr"/>
                      <a:r>
                        <a:rPr lang="en-US" sz="1600" u="none" strike="noStrike">
                          <a:effectLst/>
                        </a:rPr>
                        <a:t>Non-responders</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less than a 2-log reduction in viral load after 12 weeks  </a:t>
                      </a:r>
                      <a:endParaRPr lang="en-US" sz="1600" b="0" i="0" u="none" strike="noStrike">
                        <a:solidFill>
                          <a:srgbClr val="000000"/>
                        </a:solidFill>
                        <a:effectLst/>
                        <a:latin typeface="Arial"/>
                      </a:endParaRPr>
                    </a:p>
                  </a:txBody>
                  <a:tcPr marL="4105" marR="4105" marT="4105" marB="0" anchor="ctr"/>
                </a:tc>
              </a:tr>
              <a:tr h="742971">
                <a:tc>
                  <a:txBody>
                    <a:bodyPr/>
                    <a:lstStyle/>
                    <a:p>
                      <a:pPr algn="l" fontAlgn="ctr"/>
                      <a:r>
                        <a:rPr lang="en-US" sz="1600" u="none" strike="noStrike">
                          <a:effectLst/>
                        </a:rPr>
                        <a:t>Partial responder</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at least a 2-log reduction in viral load but detectable viral levels after 24 weeks of therapy</a:t>
                      </a:r>
                      <a:endParaRPr lang="en-US" sz="1600" b="0" i="0" u="none" strike="noStrike">
                        <a:solidFill>
                          <a:srgbClr val="000000"/>
                        </a:solidFill>
                        <a:effectLst/>
                        <a:latin typeface="Arial"/>
                      </a:endParaRPr>
                    </a:p>
                  </a:txBody>
                  <a:tcPr marL="4105" marR="4105" marT="4105" marB="0" anchor="ctr"/>
                </a:tc>
              </a:tr>
              <a:tr h="713416">
                <a:tc>
                  <a:txBody>
                    <a:bodyPr/>
                    <a:lstStyle/>
                    <a:p>
                      <a:pPr algn="l" fontAlgn="ctr"/>
                      <a:r>
                        <a:rPr lang="en-US" sz="1600" u="none" strike="noStrike">
                          <a:effectLst/>
                        </a:rPr>
                        <a:t>Relapsers</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dirty="0">
                          <a:effectLst/>
                        </a:rPr>
                        <a:t>patient who responds to therapy but whose viral load becomes detectable once therapy has been discontinued</a:t>
                      </a:r>
                      <a:endParaRPr lang="en-US" sz="1600" b="0" i="0" u="none" strike="noStrike" dirty="0">
                        <a:solidFill>
                          <a:srgbClr val="000000"/>
                        </a:solidFill>
                        <a:effectLst/>
                        <a:latin typeface="Arial"/>
                      </a:endParaRPr>
                    </a:p>
                  </a:txBody>
                  <a:tcPr marL="4105" marR="4105" marT="4105" marB="0" anchor="ctr"/>
                </a:tc>
              </a:tr>
            </a:tbl>
          </a:graphicData>
        </a:graphic>
      </p:graphicFrame>
      <p:sp>
        <p:nvSpPr>
          <p:cNvPr id="6" name="TextBox 5"/>
          <p:cNvSpPr txBox="1"/>
          <p:nvPr/>
        </p:nvSpPr>
        <p:spPr>
          <a:xfrm>
            <a:off x="250122" y="346388"/>
            <a:ext cx="2095445" cy="369332"/>
          </a:xfrm>
          <a:prstGeom prst="rect">
            <a:avLst/>
          </a:prstGeom>
          <a:noFill/>
        </p:spPr>
        <p:txBody>
          <a:bodyPr wrap="none" rtlCol="0">
            <a:spAutoFit/>
          </a:bodyPr>
          <a:lstStyle/>
          <a:p>
            <a:r>
              <a:rPr lang="en-US" dirty="0" smtClean="0"/>
              <a:t>Hepatitis Definitions </a:t>
            </a:r>
            <a:endParaRPr lang="en-US" dirty="0"/>
          </a:p>
        </p:txBody>
      </p:sp>
    </p:spTree>
    <p:extLst>
      <p:ext uri="{BB962C8B-B14F-4D97-AF65-F5344CB8AC3E}">
        <p14:creationId xmlns:p14="http://schemas.microsoft.com/office/powerpoint/2010/main" val="401080007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37588973"/>
              </p:ext>
            </p:extLst>
          </p:nvPr>
        </p:nvGraphicFramePr>
        <p:xfrm>
          <a:off x="432583" y="368598"/>
          <a:ext cx="8058916" cy="640080"/>
        </p:xfrm>
        <a:graphic>
          <a:graphicData uri="http://schemas.openxmlformats.org/drawingml/2006/table">
            <a:tbl>
              <a:tblPr firstRow="1" bandRow="1">
                <a:tableStyleId>{5940675A-B579-460E-94D1-54222C63F5DA}</a:tableStyleId>
              </a:tblPr>
              <a:tblGrid>
                <a:gridCol w="1983663"/>
                <a:gridCol w="6075253"/>
              </a:tblGrid>
              <a:tr h="370840">
                <a:tc>
                  <a:txBody>
                    <a:bodyPr/>
                    <a:lstStyle/>
                    <a:p>
                      <a:r>
                        <a:rPr lang="en-US" dirty="0" smtClean="0"/>
                        <a:t>HCV</a:t>
                      </a:r>
                      <a:r>
                        <a:rPr lang="en-US" baseline="0" dirty="0" smtClean="0"/>
                        <a:t> </a:t>
                      </a:r>
                      <a:r>
                        <a:rPr lang="en-US" dirty="0" smtClean="0"/>
                        <a:t>Clinical Course</a:t>
                      </a:r>
                      <a:endParaRPr lang="en-US" dirty="0"/>
                    </a:p>
                  </a:txBody>
                  <a:tcPr/>
                </a:tc>
                <a:tc>
                  <a:txBody>
                    <a:bodyPr/>
                    <a:lstStyle/>
                    <a:p>
                      <a:r>
                        <a:rPr lang="en-US" dirty="0" smtClean="0"/>
                        <a:t>Usually</a:t>
                      </a:r>
                      <a:r>
                        <a:rPr lang="en-US" baseline="0" dirty="0" smtClean="0"/>
                        <a:t> asymptomatic</a:t>
                      </a:r>
                    </a:p>
                    <a:p>
                      <a:r>
                        <a:rPr lang="en-US" baseline="0" dirty="0" smtClean="0"/>
                        <a:t>When acute infection occurs, ALT can be 15x ULN of 50 U/L </a:t>
                      </a:r>
                      <a:endParaRPr lang="en-US" dirty="0"/>
                    </a:p>
                  </a:txBody>
                  <a:tcPr/>
                </a:tc>
              </a:tr>
            </a:tbl>
          </a:graphicData>
        </a:graphic>
      </p:graphicFrame>
      <p:pic>
        <p:nvPicPr>
          <p:cNvPr id="6" name="Picture 5"/>
          <p:cNvPicPr>
            <a:picLocks noChangeAspect="1"/>
          </p:cNvPicPr>
          <p:nvPr/>
        </p:nvPicPr>
        <p:blipFill>
          <a:blip r:embed="rId2"/>
          <a:stretch>
            <a:fillRect/>
          </a:stretch>
        </p:blipFill>
        <p:spPr>
          <a:xfrm>
            <a:off x="220938" y="1578585"/>
            <a:ext cx="4204354" cy="3341355"/>
          </a:xfrm>
          <a:prstGeom prst="rect">
            <a:avLst/>
          </a:prstGeom>
        </p:spPr>
      </p:pic>
      <p:pic>
        <p:nvPicPr>
          <p:cNvPr id="2049" name="Picture 1" descr="https://po-b.temple.edu/wm/mail/genimage.jpg?sessionid=3d526e56169269b729524112435173e65&amp;uid=53086&amp;off=165999&amp;len=45270&amp;enc=1&amp;typ=1&amp;mbox=user.nsifo"/>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4561904" y="1578584"/>
            <a:ext cx="4404122" cy="3460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62178653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92404" y="142478"/>
            <a:ext cx="1633781" cy="369332"/>
          </a:xfrm>
          <a:prstGeom prst="rect">
            <a:avLst/>
          </a:prstGeom>
          <a:noFill/>
        </p:spPr>
        <p:txBody>
          <a:bodyPr wrap="none" rtlCol="0">
            <a:spAutoFit/>
          </a:bodyPr>
          <a:lstStyle/>
          <a:p>
            <a:r>
              <a:rPr lang="en-US" dirty="0" smtClean="0"/>
              <a:t>HCV Treatment</a:t>
            </a:r>
            <a:endParaRPr lang="en-US" dirty="0"/>
          </a:p>
        </p:txBody>
      </p:sp>
      <p:sp>
        <p:nvSpPr>
          <p:cNvPr id="5" name="TextBox 4"/>
          <p:cNvSpPr txBox="1"/>
          <p:nvPr/>
        </p:nvSpPr>
        <p:spPr>
          <a:xfrm>
            <a:off x="3263246" y="327144"/>
            <a:ext cx="1720017" cy="369332"/>
          </a:xfrm>
          <a:prstGeom prst="rect">
            <a:avLst/>
          </a:prstGeom>
          <a:noFill/>
        </p:spPr>
        <p:txBody>
          <a:bodyPr wrap="none" rtlCol="0">
            <a:spAutoFit/>
          </a:bodyPr>
          <a:lstStyle/>
          <a:p>
            <a:r>
              <a:rPr lang="en-US" dirty="0" smtClean="0"/>
              <a:t>Check Genotype</a:t>
            </a:r>
            <a:endParaRPr lang="en-US" dirty="0"/>
          </a:p>
        </p:txBody>
      </p:sp>
      <p:sp>
        <p:nvSpPr>
          <p:cNvPr id="6" name="TextBox 5"/>
          <p:cNvSpPr txBox="1"/>
          <p:nvPr/>
        </p:nvSpPr>
        <p:spPr>
          <a:xfrm>
            <a:off x="1616194" y="1308577"/>
            <a:ext cx="1275259" cy="369332"/>
          </a:xfrm>
          <a:prstGeom prst="rect">
            <a:avLst/>
          </a:prstGeom>
          <a:noFill/>
        </p:spPr>
        <p:txBody>
          <a:bodyPr wrap="none" rtlCol="0">
            <a:spAutoFit/>
          </a:bodyPr>
          <a:lstStyle/>
          <a:p>
            <a:r>
              <a:rPr lang="en-US" dirty="0" smtClean="0"/>
              <a:t>Genotype 1</a:t>
            </a:r>
          </a:p>
        </p:txBody>
      </p:sp>
      <p:sp>
        <p:nvSpPr>
          <p:cNvPr id="7" name="TextBox 6"/>
          <p:cNvSpPr txBox="1"/>
          <p:nvPr/>
        </p:nvSpPr>
        <p:spPr>
          <a:xfrm>
            <a:off x="4983263" y="1308577"/>
            <a:ext cx="1462923" cy="369332"/>
          </a:xfrm>
          <a:prstGeom prst="rect">
            <a:avLst/>
          </a:prstGeom>
          <a:noFill/>
        </p:spPr>
        <p:txBody>
          <a:bodyPr wrap="none" rtlCol="0">
            <a:spAutoFit/>
          </a:bodyPr>
          <a:lstStyle/>
          <a:p>
            <a:r>
              <a:rPr lang="en-US" dirty="0" smtClean="0"/>
              <a:t>Genotype 2-6</a:t>
            </a:r>
            <a:endParaRPr lang="en-US" dirty="0"/>
          </a:p>
        </p:txBody>
      </p:sp>
      <p:cxnSp>
        <p:nvCxnSpPr>
          <p:cNvPr id="11" name="Straight Connector 10"/>
          <p:cNvCxnSpPr>
            <a:stCxn id="5" idx="2"/>
            <a:endCxn id="6" idx="0"/>
          </p:cNvCxnSpPr>
          <p:nvPr/>
        </p:nvCxnSpPr>
        <p:spPr>
          <a:xfrm flipH="1">
            <a:off x="2253824" y="696476"/>
            <a:ext cx="1869431" cy="612101"/>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5" idx="2"/>
            <a:endCxn id="7" idx="0"/>
          </p:cNvCxnSpPr>
          <p:nvPr/>
        </p:nvCxnSpPr>
        <p:spPr>
          <a:xfrm>
            <a:off x="4123255" y="696476"/>
            <a:ext cx="1591470" cy="612101"/>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042664" y="3610430"/>
            <a:ext cx="2450498" cy="1477328"/>
          </a:xfrm>
          <a:prstGeom prst="rect">
            <a:avLst/>
          </a:prstGeom>
          <a:noFill/>
        </p:spPr>
        <p:txBody>
          <a:bodyPr wrap="none" rtlCol="0">
            <a:spAutoFit/>
          </a:bodyPr>
          <a:lstStyle/>
          <a:p>
            <a:pPr algn="ctr"/>
            <a:r>
              <a:rPr lang="en-US" dirty="0" smtClean="0">
                <a:solidFill>
                  <a:srgbClr val="0000FF"/>
                </a:solidFill>
              </a:rPr>
              <a:t>PEG-IFN</a:t>
            </a:r>
          </a:p>
          <a:p>
            <a:pPr algn="ctr"/>
            <a:r>
              <a:rPr lang="en-US" dirty="0"/>
              <a:t>+</a:t>
            </a:r>
            <a:endParaRPr lang="en-US" dirty="0" smtClean="0"/>
          </a:p>
          <a:p>
            <a:pPr algn="ctr"/>
            <a:r>
              <a:rPr lang="en-US" dirty="0" smtClean="0">
                <a:solidFill>
                  <a:srgbClr val="800000"/>
                </a:solidFill>
              </a:rPr>
              <a:t>Ribavirin</a:t>
            </a:r>
          </a:p>
          <a:p>
            <a:pPr algn="ctr"/>
            <a:r>
              <a:rPr lang="en-US" dirty="0"/>
              <a:t>+</a:t>
            </a:r>
            <a:endParaRPr lang="en-US" dirty="0" smtClean="0"/>
          </a:p>
          <a:p>
            <a:pPr algn="ctr"/>
            <a:r>
              <a:rPr lang="en-US" dirty="0" smtClean="0">
                <a:solidFill>
                  <a:srgbClr val="008000"/>
                </a:solidFill>
              </a:rPr>
              <a:t>Telaprevir </a:t>
            </a:r>
            <a:r>
              <a:rPr lang="en-US" dirty="0">
                <a:solidFill>
                  <a:srgbClr val="008000"/>
                </a:solidFill>
              </a:rPr>
              <a:t>or Boceprevir</a:t>
            </a:r>
          </a:p>
        </p:txBody>
      </p:sp>
      <p:sp>
        <p:nvSpPr>
          <p:cNvPr id="21" name="Rectangle 20"/>
          <p:cNvSpPr/>
          <p:nvPr/>
        </p:nvSpPr>
        <p:spPr>
          <a:xfrm>
            <a:off x="5164569" y="3610430"/>
            <a:ext cx="1138791" cy="923330"/>
          </a:xfrm>
          <a:prstGeom prst="rect">
            <a:avLst/>
          </a:prstGeom>
        </p:spPr>
        <p:txBody>
          <a:bodyPr wrap="square">
            <a:spAutoFit/>
          </a:bodyPr>
          <a:lstStyle/>
          <a:p>
            <a:pPr algn="ctr"/>
            <a:r>
              <a:rPr lang="en-US" dirty="0">
                <a:solidFill>
                  <a:srgbClr val="0000FF"/>
                </a:solidFill>
              </a:rPr>
              <a:t>PEG-</a:t>
            </a:r>
            <a:r>
              <a:rPr lang="en-US" dirty="0" smtClean="0">
                <a:solidFill>
                  <a:srgbClr val="0000FF"/>
                </a:solidFill>
              </a:rPr>
              <a:t>IFN</a:t>
            </a:r>
          </a:p>
          <a:p>
            <a:pPr algn="ctr"/>
            <a:r>
              <a:rPr lang="en-US" dirty="0"/>
              <a:t>+</a:t>
            </a:r>
          </a:p>
          <a:p>
            <a:pPr algn="ctr"/>
            <a:r>
              <a:rPr lang="en-US" dirty="0">
                <a:solidFill>
                  <a:srgbClr val="800000"/>
                </a:solidFill>
              </a:rPr>
              <a:t>Ribavirin</a:t>
            </a:r>
          </a:p>
        </p:txBody>
      </p:sp>
      <p:cxnSp>
        <p:nvCxnSpPr>
          <p:cNvPr id="23" name="Straight Arrow Connector 22"/>
          <p:cNvCxnSpPr>
            <a:stCxn id="6" idx="2"/>
            <a:endCxn id="29" idx="0"/>
          </p:cNvCxnSpPr>
          <p:nvPr/>
        </p:nvCxnSpPr>
        <p:spPr>
          <a:xfrm>
            <a:off x="2253824" y="1677909"/>
            <a:ext cx="0" cy="63800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1014486" y="2315917"/>
            <a:ext cx="2478676" cy="369332"/>
          </a:xfrm>
          <a:prstGeom prst="rect">
            <a:avLst/>
          </a:prstGeom>
          <a:noFill/>
        </p:spPr>
        <p:txBody>
          <a:bodyPr wrap="none" rtlCol="0">
            <a:spAutoFit/>
          </a:bodyPr>
          <a:lstStyle/>
          <a:p>
            <a:r>
              <a:rPr lang="en-US" dirty="0" smtClean="0"/>
              <a:t>3 Drug Tx b/c Resistance</a:t>
            </a:r>
            <a:endParaRPr lang="en-US" dirty="0"/>
          </a:p>
        </p:txBody>
      </p:sp>
      <p:sp>
        <p:nvSpPr>
          <p:cNvPr id="30" name="TextBox 29"/>
          <p:cNvSpPr txBox="1"/>
          <p:nvPr/>
        </p:nvSpPr>
        <p:spPr>
          <a:xfrm>
            <a:off x="5179268" y="2281869"/>
            <a:ext cx="1070914" cy="369332"/>
          </a:xfrm>
          <a:prstGeom prst="rect">
            <a:avLst/>
          </a:prstGeom>
          <a:noFill/>
        </p:spPr>
        <p:txBody>
          <a:bodyPr wrap="none" rtlCol="0">
            <a:spAutoFit/>
          </a:bodyPr>
          <a:lstStyle/>
          <a:p>
            <a:r>
              <a:rPr lang="en-US" dirty="0" smtClean="0"/>
              <a:t>2 Drug Tx</a:t>
            </a:r>
            <a:endParaRPr lang="en-US" dirty="0"/>
          </a:p>
        </p:txBody>
      </p:sp>
      <p:cxnSp>
        <p:nvCxnSpPr>
          <p:cNvPr id="34" name="Straight Arrow Connector 33"/>
          <p:cNvCxnSpPr>
            <a:stCxn id="7" idx="2"/>
            <a:endCxn id="30" idx="0"/>
          </p:cNvCxnSpPr>
          <p:nvPr/>
        </p:nvCxnSpPr>
        <p:spPr>
          <a:xfrm>
            <a:off x="5714725" y="1677909"/>
            <a:ext cx="0" cy="6039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9" idx="2"/>
            <a:endCxn id="19" idx="0"/>
          </p:cNvCxnSpPr>
          <p:nvPr/>
        </p:nvCxnSpPr>
        <p:spPr>
          <a:xfrm>
            <a:off x="2253824" y="2685249"/>
            <a:ext cx="14089" cy="9251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30" idx="2"/>
            <a:endCxn id="21" idx="0"/>
          </p:cNvCxnSpPr>
          <p:nvPr/>
        </p:nvCxnSpPr>
        <p:spPr>
          <a:xfrm>
            <a:off x="5714725" y="2651201"/>
            <a:ext cx="19240" cy="95922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9692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2368" y="276814"/>
            <a:ext cx="2954993" cy="646331"/>
          </a:xfrm>
          <a:prstGeom prst="rect">
            <a:avLst/>
          </a:prstGeom>
        </p:spPr>
        <p:txBody>
          <a:bodyPr wrap="none">
            <a:spAutoFit/>
          </a:bodyPr>
          <a:lstStyle/>
          <a:p>
            <a:r>
              <a:rPr lang="en-US" dirty="0">
                <a:solidFill>
                  <a:srgbClr val="0000FF"/>
                </a:solidFill>
              </a:rPr>
              <a:t>PEG-</a:t>
            </a:r>
            <a:r>
              <a:rPr lang="en-US" dirty="0" smtClean="0">
                <a:solidFill>
                  <a:srgbClr val="0000FF"/>
                </a:solidFill>
              </a:rPr>
              <a:t>IFN</a:t>
            </a:r>
          </a:p>
          <a:p>
            <a:r>
              <a:rPr lang="en-US" dirty="0" smtClean="0">
                <a:solidFill>
                  <a:srgbClr val="0000FF"/>
                </a:solidFill>
              </a:rPr>
              <a:t>Drugs: </a:t>
            </a:r>
            <a:r>
              <a:rPr lang="en-US" dirty="0" err="1" smtClean="0">
                <a:solidFill>
                  <a:srgbClr val="0000FF"/>
                </a:solidFill>
              </a:rPr>
              <a:t>Pegintron</a:t>
            </a:r>
            <a:r>
              <a:rPr lang="en-US" dirty="0" smtClean="0">
                <a:solidFill>
                  <a:srgbClr val="0000FF"/>
                </a:solidFill>
              </a:rPr>
              <a:t> and Pegasys</a:t>
            </a:r>
            <a:endParaRPr lang="en-US" dirty="0">
              <a:solidFill>
                <a:srgbClr val="0000FF"/>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886166296"/>
              </p:ext>
            </p:extLst>
          </p:nvPr>
        </p:nvGraphicFramePr>
        <p:xfrm>
          <a:off x="212365" y="1072477"/>
          <a:ext cx="8599737" cy="4912338"/>
        </p:xfrm>
        <a:graphic>
          <a:graphicData uri="http://schemas.openxmlformats.org/drawingml/2006/table">
            <a:tbl>
              <a:tblPr firstRow="1" bandRow="1">
                <a:tableStyleId>{69012ECD-51FC-41F1-AA8D-1B2483CD663E}</a:tableStyleId>
              </a:tblPr>
              <a:tblGrid>
                <a:gridCol w="2033971"/>
                <a:gridCol w="4659026"/>
                <a:gridCol w="1906740"/>
              </a:tblGrid>
              <a:tr h="533950">
                <a:tc>
                  <a:txBody>
                    <a:bodyPr/>
                    <a:lstStyle/>
                    <a:p>
                      <a:endParaRPr lang="en-US" dirty="0"/>
                    </a:p>
                  </a:txBody>
                  <a:tcPr/>
                </a:tc>
                <a:tc>
                  <a:txBody>
                    <a:bodyPr/>
                    <a:lstStyle/>
                    <a:p>
                      <a:r>
                        <a:rPr lang="en-US" dirty="0" smtClean="0"/>
                        <a:t>Peg-IFN</a:t>
                      </a:r>
                      <a:r>
                        <a:rPr lang="en-US" baseline="0" dirty="0" smtClean="0"/>
                        <a:t> </a:t>
                      </a:r>
                      <a:r>
                        <a:rPr lang="en-US" sz="1800" kern="1200" dirty="0" smtClean="0">
                          <a:effectLst/>
                        </a:rPr>
                        <a:t>α2</a:t>
                      </a:r>
                      <a:r>
                        <a:rPr lang="en-US" sz="2400" kern="1200" dirty="0" smtClean="0">
                          <a:effectLst/>
                        </a:rPr>
                        <a:t>b</a:t>
                      </a:r>
                      <a:r>
                        <a:rPr lang="en-US" dirty="0" smtClean="0">
                          <a:effectLst/>
                        </a:rPr>
                        <a:t> </a:t>
                      </a:r>
                      <a:endParaRPr lang="en-US" dirty="0"/>
                    </a:p>
                  </a:txBody>
                  <a:tcPr/>
                </a:tc>
                <a:tc>
                  <a:txBody>
                    <a:bodyPr/>
                    <a:lstStyle/>
                    <a:p>
                      <a:r>
                        <a:rPr lang="en-US" dirty="0" smtClean="0"/>
                        <a:t>Peg-IFN </a:t>
                      </a:r>
                      <a:r>
                        <a:rPr lang="en-US" sz="1800" kern="1200" dirty="0" smtClean="0">
                          <a:effectLst/>
                        </a:rPr>
                        <a:t>α2</a:t>
                      </a:r>
                      <a:r>
                        <a:rPr lang="en-US" sz="2400" kern="1200" dirty="0" smtClean="0">
                          <a:effectLst/>
                        </a:rPr>
                        <a:t>a</a:t>
                      </a:r>
                      <a:r>
                        <a:rPr lang="en-US" dirty="0" smtClean="0">
                          <a:effectLst/>
                        </a:rPr>
                        <a:t> </a:t>
                      </a:r>
                      <a:endParaRPr lang="en-US" dirty="0"/>
                    </a:p>
                  </a:txBody>
                  <a:tcPr/>
                </a:tc>
              </a:tr>
              <a:tr h="427160">
                <a:tc>
                  <a:txBody>
                    <a:bodyPr/>
                    <a:lstStyle/>
                    <a:p>
                      <a:r>
                        <a:rPr lang="en-US" dirty="0" smtClean="0"/>
                        <a:t>Brand</a:t>
                      </a:r>
                      <a:endParaRPr lang="en-US" dirty="0"/>
                    </a:p>
                  </a:txBody>
                  <a:tcPr/>
                </a:tc>
                <a:tc>
                  <a:txBody>
                    <a:bodyPr/>
                    <a:lstStyle/>
                    <a:p>
                      <a:r>
                        <a:rPr lang="en-US" dirty="0" err="1" smtClean="0"/>
                        <a:t>Pegitron</a:t>
                      </a:r>
                      <a:endParaRPr lang="en-US" dirty="0"/>
                    </a:p>
                  </a:txBody>
                  <a:tcPr/>
                </a:tc>
                <a:tc>
                  <a:txBody>
                    <a:bodyPr/>
                    <a:lstStyle/>
                    <a:p>
                      <a:r>
                        <a:rPr lang="en-US" dirty="0" smtClean="0"/>
                        <a:t>Pegasys</a:t>
                      </a:r>
                      <a:endParaRPr lang="en-US" dirty="0"/>
                    </a:p>
                  </a:txBody>
                  <a:tcPr/>
                </a:tc>
              </a:tr>
              <a:tr h="427160">
                <a:tc>
                  <a:txBody>
                    <a:bodyPr/>
                    <a:lstStyle/>
                    <a:p>
                      <a:r>
                        <a:rPr lang="en-US" dirty="0" smtClean="0"/>
                        <a:t>Dosing</a:t>
                      </a:r>
                      <a:endParaRPr lang="en-US" dirty="0"/>
                    </a:p>
                  </a:txBody>
                  <a:tcPr/>
                </a:tc>
                <a:tc>
                  <a:txBody>
                    <a:bodyPr/>
                    <a:lstStyle/>
                    <a:p>
                      <a:r>
                        <a:rPr lang="en-US" dirty="0" smtClean="0"/>
                        <a:t>1.5 mcg/kg</a:t>
                      </a:r>
                      <a:endParaRPr lang="en-US" dirty="0"/>
                    </a:p>
                  </a:txBody>
                  <a:tcPr/>
                </a:tc>
                <a:tc>
                  <a:txBody>
                    <a:bodyPr/>
                    <a:lstStyle/>
                    <a:p>
                      <a:r>
                        <a:rPr lang="en-US" dirty="0" smtClean="0"/>
                        <a:t>180 mcg</a:t>
                      </a:r>
                      <a:endParaRPr lang="en-US" dirty="0"/>
                    </a:p>
                  </a:txBody>
                  <a:tcPr/>
                </a:tc>
              </a:tr>
              <a:tr h="427160">
                <a:tc>
                  <a:txBody>
                    <a:bodyPr/>
                    <a:lstStyle/>
                    <a:p>
                      <a:r>
                        <a:rPr lang="en-US" dirty="0" smtClean="0"/>
                        <a:t>Storage</a:t>
                      </a:r>
                      <a:endParaRPr lang="en-US" dirty="0"/>
                    </a:p>
                  </a:txBody>
                  <a:tcPr/>
                </a:tc>
                <a:tc>
                  <a:txBody>
                    <a:bodyPr/>
                    <a:lstStyle/>
                    <a:p>
                      <a:r>
                        <a:rPr lang="en-US" dirty="0" smtClean="0"/>
                        <a:t>Room Temp</a:t>
                      </a:r>
                      <a:endParaRPr lang="en-US" dirty="0"/>
                    </a:p>
                  </a:txBody>
                  <a:tcPr/>
                </a:tc>
                <a:tc>
                  <a:txBody>
                    <a:bodyPr/>
                    <a:lstStyle/>
                    <a:p>
                      <a:r>
                        <a:rPr lang="en-US" dirty="0" smtClean="0"/>
                        <a:t>Refrigerated</a:t>
                      </a:r>
                      <a:endParaRPr lang="en-US" dirty="0"/>
                    </a:p>
                  </a:txBody>
                  <a:tcPr/>
                </a:tc>
              </a:tr>
              <a:tr h="1708639">
                <a:tc>
                  <a:txBody>
                    <a:bodyPr/>
                    <a:lstStyle/>
                    <a:p>
                      <a:r>
                        <a:rPr lang="en-US" dirty="0" smtClean="0"/>
                        <a:t>Contraindications</a:t>
                      </a:r>
                      <a:endParaRPr lang="en-US" dirty="0"/>
                    </a:p>
                  </a:txBody>
                  <a:tcPr/>
                </a:tc>
                <a:tc>
                  <a:txBody>
                    <a:bodyPr/>
                    <a:lstStyle/>
                    <a:p>
                      <a:r>
                        <a:rPr lang="en-US" dirty="0" smtClean="0"/>
                        <a:t>Decompensated Liver Disease (</a:t>
                      </a:r>
                      <a:r>
                        <a:rPr lang="en-US" baseline="0" dirty="0" smtClean="0"/>
                        <a:t>liver &amp; body)</a:t>
                      </a:r>
                      <a:endParaRPr lang="en-US" dirty="0" smtClean="0"/>
                    </a:p>
                    <a:p>
                      <a:r>
                        <a:rPr lang="en-US" dirty="0" smtClean="0"/>
                        <a:t>  Total Bilirubin &gt; 1.5</a:t>
                      </a:r>
                    </a:p>
                    <a:p>
                      <a:r>
                        <a:rPr lang="en-US" dirty="0" smtClean="0"/>
                        <a:t>  INR &gt; 1.7</a:t>
                      </a:r>
                    </a:p>
                    <a:p>
                      <a:r>
                        <a:rPr lang="en-US" dirty="0" smtClean="0"/>
                        <a:t>  Ascites</a:t>
                      </a:r>
                    </a:p>
                    <a:p>
                      <a:r>
                        <a:rPr lang="en-US" dirty="0" smtClean="0"/>
                        <a:t>  Hepatic</a:t>
                      </a:r>
                      <a:r>
                        <a:rPr lang="en-US" baseline="0" dirty="0" smtClean="0"/>
                        <a:t> Encephalopathy</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Same as </a:t>
                      </a:r>
                      <a:r>
                        <a:rPr lang="en-US" sz="1800" kern="1200" dirty="0" smtClean="0">
                          <a:effectLst/>
                        </a:rPr>
                        <a:t>α2b</a:t>
                      </a:r>
                      <a:endParaRPr lang="en-US" dirty="0" smtClean="0"/>
                    </a:p>
                  </a:txBody>
                  <a:tcPr/>
                </a:tc>
              </a:tr>
              <a:tr h="1388269">
                <a:tc>
                  <a:txBody>
                    <a:bodyPr/>
                    <a:lstStyle/>
                    <a:p>
                      <a:r>
                        <a:rPr lang="en-US" dirty="0" smtClean="0"/>
                        <a:t>Side Effects</a:t>
                      </a:r>
                      <a:endParaRPr lang="en-US" dirty="0"/>
                    </a:p>
                  </a:txBody>
                  <a:tcPr/>
                </a:tc>
                <a:tc>
                  <a:txBody>
                    <a:bodyPr/>
                    <a:lstStyle/>
                    <a:p>
                      <a:r>
                        <a:rPr lang="en-US" dirty="0" smtClean="0"/>
                        <a:t>Flu Like Syndrome</a:t>
                      </a:r>
                      <a:r>
                        <a:rPr lang="en-US" baseline="0" dirty="0" smtClean="0"/>
                        <a:t>, tx NSAIDS/APAP</a:t>
                      </a:r>
                    </a:p>
                    <a:p>
                      <a:r>
                        <a:rPr lang="en-US" baseline="0" dirty="0" smtClean="0"/>
                        <a:t>Neutropenia, GSCF as prophylaxis</a:t>
                      </a:r>
                    </a:p>
                    <a:p>
                      <a:r>
                        <a:rPr lang="en-US" baseline="0" dirty="0" smtClean="0"/>
                        <a:t>Thrombocytopenia</a:t>
                      </a:r>
                    </a:p>
                    <a:p>
                      <a:r>
                        <a:rPr lang="en-US" baseline="0" dirty="0" smtClean="0"/>
                        <a:t>CNS such as depression, anxiety</a:t>
                      </a:r>
                      <a:endParaRPr lang="en-US" dirty="0"/>
                    </a:p>
                  </a:txBody>
                  <a:tcPr/>
                </a:tc>
                <a:tc>
                  <a:txBody>
                    <a:bodyPr/>
                    <a:lstStyle/>
                    <a:p>
                      <a:r>
                        <a:rPr lang="en-US" dirty="0" smtClean="0"/>
                        <a:t>Same as </a:t>
                      </a:r>
                      <a:r>
                        <a:rPr lang="en-US" sz="1800" kern="1200" dirty="0" smtClean="0">
                          <a:effectLst/>
                        </a:rPr>
                        <a:t>α2b</a:t>
                      </a:r>
                      <a:endParaRPr lang="en-US" dirty="0"/>
                    </a:p>
                  </a:txBody>
                  <a:tcPr/>
                </a:tc>
              </a:tr>
            </a:tbl>
          </a:graphicData>
        </a:graphic>
      </p:graphicFrame>
    </p:spTree>
    <p:extLst>
      <p:ext uri="{BB962C8B-B14F-4D97-AF65-F5344CB8AC3E}">
        <p14:creationId xmlns:p14="http://schemas.microsoft.com/office/powerpoint/2010/main" val="22559520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1289" y="280793"/>
            <a:ext cx="1006781" cy="369332"/>
          </a:xfrm>
          <a:prstGeom prst="rect">
            <a:avLst/>
          </a:prstGeom>
        </p:spPr>
        <p:txBody>
          <a:bodyPr wrap="none">
            <a:spAutoFit/>
          </a:bodyPr>
          <a:lstStyle/>
          <a:p>
            <a:r>
              <a:rPr lang="en-US" dirty="0" smtClean="0">
                <a:solidFill>
                  <a:srgbClr val="800000"/>
                </a:solidFill>
              </a:rPr>
              <a:t>Ribavirin</a:t>
            </a:r>
          </a:p>
        </p:txBody>
      </p:sp>
      <p:graphicFrame>
        <p:nvGraphicFramePr>
          <p:cNvPr id="5" name="Table 4"/>
          <p:cNvGraphicFramePr>
            <a:graphicFrameLocks noGrp="1"/>
          </p:cNvGraphicFramePr>
          <p:nvPr>
            <p:extLst>
              <p:ext uri="{D42A27DB-BD31-4B8C-83A1-F6EECF244321}">
                <p14:modId xmlns:p14="http://schemas.microsoft.com/office/powerpoint/2010/main" val="3624558522"/>
              </p:ext>
            </p:extLst>
          </p:nvPr>
        </p:nvGraphicFramePr>
        <p:xfrm>
          <a:off x="408057" y="1026160"/>
          <a:ext cx="8057719" cy="2661920"/>
        </p:xfrm>
        <a:graphic>
          <a:graphicData uri="http://schemas.openxmlformats.org/drawingml/2006/table">
            <a:tbl>
              <a:tblPr firstRow="1" bandRow="1">
                <a:tableStyleId>{72833802-FEF1-4C79-8D5D-14CF1EAF98D9}</a:tableStyleId>
              </a:tblPr>
              <a:tblGrid>
                <a:gridCol w="1843070"/>
                <a:gridCol w="6214649"/>
              </a:tblGrid>
              <a:tr h="370840">
                <a:tc>
                  <a:txBody>
                    <a:bodyPr/>
                    <a:lstStyle/>
                    <a:p>
                      <a:r>
                        <a:rPr lang="en-US" dirty="0" smtClean="0"/>
                        <a:t>Drug</a:t>
                      </a:r>
                      <a:endParaRPr lang="en-US" dirty="0"/>
                    </a:p>
                  </a:txBody>
                  <a:tcPr/>
                </a:tc>
                <a:tc>
                  <a:txBody>
                    <a:bodyPr/>
                    <a:lstStyle/>
                    <a:p>
                      <a:r>
                        <a:rPr lang="en-US" dirty="0" smtClean="0"/>
                        <a:t>Ribavirin</a:t>
                      </a:r>
                      <a:endParaRPr lang="en-US" dirty="0"/>
                    </a:p>
                  </a:txBody>
                  <a:tcPr/>
                </a:tc>
              </a:tr>
              <a:tr h="370840">
                <a:tc>
                  <a:txBody>
                    <a:bodyPr/>
                    <a:lstStyle/>
                    <a:p>
                      <a:r>
                        <a:rPr lang="en-US" dirty="0" smtClean="0"/>
                        <a:t>Brand</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Copegus (tablet)</a:t>
                      </a:r>
                      <a:endParaRPr lang="en-US" dirty="0" smtClean="0"/>
                    </a:p>
                    <a:p>
                      <a:r>
                        <a:rPr lang="en-US" dirty="0" smtClean="0"/>
                        <a:t>Rebetol</a:t>
                      </a:r>
                      <a:r>
                        <a:rPr lang="en-US" baseline="0" dirty="0" smtClean="0"/>
                        <a:t> (capsule)</a:t>
                      </a:r>
                    </a:p>
                  </a:txBody>
                  <a:tcPr/>
                </a:tc>
              </a:tr>
              <a:tr h="370840">
                <a:tc>
                  <a:txBody>
                    <a:bodyPr/>
                    <a:lstStyle/>
                    <a:p>
                      <a:r>
                        <a:rPr lang="en-US" dirty="0" smtClean="0"/>
                        <a:t>Class</a:t>
                      </a:r>
                      <a:endParaRPr lang="en-US" dirty="0"/>
                    </a:p>
                  </a:txBody>
                  <a:tcPr/>
                </a:tc>
                <a:tc>
                  <a:txBody>
                    <a:bodyPr/>
                    <a:lstStyle/>
                    <a:p>
                      <a:r>
                        <a:rPr lang="en-US" baseline="0" dirty="0" smtClean="0"/>
                        <a:t>Nucleoside analog (DNA)</a:t>
                      </a:r>
                    </a:p>
                  </a:txBody>
                  <a:tcPr/>
                </a:tc>
              </a:tr>
              <a:tr h="370840">
                <a:tc>
                  <a:txBody>
                    <a:bodyPr/>
                    <a:lstStyle/>
                    <a:p>
                      <a:r>
                        <a:rPr lang="en-US" dirty="0" smtClean="0"/>
                        <a:t>Contraindications</a:t>
                      </a:r>
                      <a:endParaRPr lang="en-US" dirty="0"/>
                    </a:p>
                  </a:txBody>
                  <a:tcPr/>
                </a:tc>
                <a:tc>
                  <a:txBody>
                    <a:bodyPr/>
                    <a:lstStyle/>
                    <a:p>
                      <a:r>
                        <a:rPr lang="en-US" dirty="0" smtClean="0"/>
                        <a:t>Pregnancy X</a:t>
                      </a:r>
                    </a:p>
                    <a:p>
                      <a:r>
                        <a:rPr lang="en-US" dirty="0" smtClean="0"/>
                        <a:t>Renal Adjustments</a:t>
                      </a:r>
                      <a:endParaRPr lang="en-US" dirty="0"/>
                    </a:p>
                  </a:txBody>
                  <a:tcPr/>
                </a:tc>
              </a:tr>
              <a:tr h="370840">
                <a:tc>
                  <a:txBody>
                    <a:bodyPr/>
                    <a:lstStyle/>
                    <a:p>
                      <a:r>
                        <a:rPr lang="en-US" dirty="0" smtClean="0"/>
                        <a:t>Side Effects</a:t>
                      </a:r>
                      <a:endParaRPr lang="en-US" dirty="0"/>
                    </a:p>
                  </a:txBody>
                  <a:tcPr/>
                </a:tc>
                <a:tc>
                  <a:txBody>
                    <a:bodyPr/>
                    <a:lstStyle/>
                    <a:p>
                      <a:r>
                        <a:rPr lang="en-US" baseline="0" dirty="0" smtClean="0"/>
                        <a:t>Hemolytic Anemia</a:t>
                      </a:r>
                    </a:p>
                    <a:p>
                      <a:r>
                        <a:rPr lang="en-US" baseline="0" dirty="0" smtClean="0"/>
                        <a:t>  All pts require cardiovascular workup prior to initiation therapy</a:t>
                      </a:r>
                      <a:endParaRPr lang="en-US" baseline="0" dirty="0" smtClean="0">
                        <a:solidFill>
                          <a:srgbClr val="FF0000"/>
                        </a:solidFill>
                      </a:endParaRPr>
                    </a:p>
                  </a:txBody>
                  <a:tcPr/>
                </a:tc>
              </a:tr>
            </a:tbl>
          </a:graphicData>
        </a:graphic>
      </p:graphicFrame>
    </p:spTree>
    <p:extLst>
      <p:ext uri="{BB962C8B-B14F-4D97-AF65-F5344CB8AC3E}">
        <p14:creationId xmlns:p14="http://schemas.microsoft.com/office/powerpoint/2010/main" val="24177277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3-04-21 at 11.16.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812" y="280793"/>
            <a:ext cx="7603118" cy="6216283"/>
          </a:xfrm>
          <a:prstGeom prst="rect">
            <a:avLst/>
          </a:prstGeom>
        </p:spPr>
      </p:pic>
      <p:sp>
        <p:nvSpPr>
          <p:cNvPr id="4" name="Rectangle 3"/>
          <p:cNvSpPr/>
          <p:nvPr/>
        </p:nvSpPr>
        <p:spPr>
          <a:xfrm>
            <a:off x="201289" y="280793"/>
            <a:ext cx="1987593" cy="369332"/>
          </a:xfrm>
          <a:prstGeom prst="rect">
            <a:avLst/>
          </a:prstGeom>
        </p:spPr>
        <p:txBody>
          <a:bodyPr wrap="none">
            <a:spAutoFit/>
          </a:bodyPr>
          <a:lstStyle/>
          <a:p>
            <a:r>
              <a:rPr lang="en-US" dirty="0">
                <a:solidFill>
                  <a:srgbClr val="0000FF"/>
                </a:solidFill>
              </a:rPr>
              <a:t>PEG-</a:t>
            </a:r>
            <a:r>
              <a:rPr lang="en-US" dirty="0" smtClean="0">
                <a:solidFill>
                  <a:srgbClr val="0000FF"/>
                </a:solidFill>
              </a:rPr>
              <a:t>IFN </a:t>
            </a:r>
            <a:r>
              <a:rPr lang="en-US" dirty="0" smtClean="0"/>
              <a:t>+ </a:t>
            </a:r>
            <a:r>
              <a:rPr lang="en-US" dirty="0" smtClean="0">
                <a:solidFill>
                  <a:srgbClr val="800000"/>
                </a:solidFill>
              </a:rPr>
              <a:t>Ribavirin</a:t>
            </a:r>
          </a:p>
        </p:txBody>
      </p:sp>
    </p:spTree>
    <p:extLst>
      <p:ext uri="{BB962C8B-B14F-4D97-AF65-F5344CB8AC3E}">
        <p14:creationId xmlns:p14="http://schemas.microsoft.com/office/powerpoint/2010/main" val="368375875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2365" y="33313"/>
            <a:ext cx="2724724" cy="369332"/>
          </a:xfrm>
          <a:prstGeom prst="rect">
            <a:avLst/>
          </a:prstGeom>
        </p:spPr>
        <p:txBody>
          <a:bodyPr wrap="none">
            <a:spAutoFit/>
          </a:bodyPr>
          <a:lstStyle/>
          <a:p>
            <a:pPr algn="ctr"/>
            <a:r>
              <a:rPr lang="en-US" dirty="0">
                <a:solidFill>
                  <a:srgbClr val="008000"/>
                </a:solidFill>
              </a:rPr>
              <a:t>NS3/4A protease </a:t>
            </a:r>
            <a:r>
              <a:rPr lang="en-US" dirty="0" smtClean="0">
                <a:solidFill>
                  <a:srgbClr val="008000"/>
                </a:solidFill>
              </a:rPr>
              <a:t>inhibitors </a:t>
            </a:r>
            <a:endParaRPr lang="en-US" dirty="0">
              <a:solidFill>
                <a:srgbClr val="008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602949927"/>
              </p:ext>
            </p:extLst>
          </p:nvPr>
        </p:nvGraphicFramePr>
        <p:xfrm>
          <a:off x="212365" y="467137"/>
          <a:ext cx="8599737" cy="3313994"/>
        </p:xfrm>
        <a:graphic>
          <a:graphicData uri="http://schemas.openxmlformats.org/drawingml/2006/table">
            <a:tbl>
              <a:tblPr firstRow="1" bandRow="1">
                <a:tableStyleId>{F2DE63D5-997A-4646-A377-4702673A728D}</a:tableStyleId>
              </a:tblPr>
              <a:tblGrid>
                <a:gridCol w="1846358"/>
                <a:gridCol w="3116945"/>
                <a:gridCol w="3636434"/>
              </a:tblGrid>
              <a:tr h="208131">
                <a:tc>
                  <a:txBody>
                    <a:bodyPr/>
                    <a:lstStyle/>
                    <a:p>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Boceprevir</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Telaprevir</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208131">
                <a:tc>
                  <a:txBody>
                    <a:bodyPr/>
                    <a:lstStyle/>
                    <a:p>
                      <a:r>
                        <a:rPr lang="en-US" sz="1600" dirty="0" smtClean="0"/>
                        <a:t>MOA</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Inhibit post-translational process</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208131">
                <a:tc>
                  <a:txBody>
                    <a:bodyPr/>
                    <a:lstStyle/>
                    <a:p>
                      <a:r>
                        <a:rPr lang="en-US" sz="1600" dirty="0" smtClean="0"/>
                        <a:t>Brand</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Victrelis</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Incivek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9499">
                <a:tc>
                  <a:txBody>
                    <a:bodyPr/>
                    <a:lstStyle/>
                    <a:p>
                      <a:r>
                        <a:rPr lang="en-US" sz="1600" dirty="0" smtClean="0"/>
                        <a:t>Dosing</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800 mg TID with food</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750 mg TID with food</a:t>
                      </a:r>
                    </a:p>
                    <a:p>
                      <a:r>
                        <a:rPr lang="en-US" sz="1600" dirty="0" smtClean="0">
                          <a:solidFill>
                            <a:schemeClr val="tx1"/>
                          </a:solidFill>
                        </a:rPr>
                        <a:t>Food = 20 g fat</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662234">
                <a:tc>
                  <a:txBody>
                    <a:bodyPr/>
                    <a:lstStyle/>
                    <a:p>
                      <a:r>
                        <a:rPr lang="en-US" sz="1600" dirty="0" smtClean="0"/>
                        <a:t>Adverse Effects</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Anemia </a:t>
                      </a:r>
                      <a:r>
                        <a:rPr lang="en-US" sz="1600" dirty="0" smtClean="0">
                          <a:solidFill>
                            <a:schemeClr val="tx1"/>
                          </a:solidFill>
                          <a:sym typeface="Wingdings"/>
                        </a:rPr>
                        <a:t> reduce dose</a:t>
                      </a:r>
                    </a:p>
                    <a:p>
                      <a:r>
                        <a:rPr lang="en-US" sz="1600" dirty="0" smtClean="0">
                          <a:solidFill>
                            <a:schemeClr val="tx1"/>
                          </a:solidFill>
                          <a:sym typeface="Wingdings"/>
                        </a:rPr>
                        <a:t>Neutropenia</a:t>
                      </a:r>
                      <a:r>
                        <a:rPr lang="en-US" sz="1600" baseline="0" dirty="0" smtClean="0">
                          <a:solidFill>
                            <a:schemeClr val="tx1"/>
                          </a:solidFill>
                          <a:sym typeface="Wingdings"/>
                        </a:rPr>
                        <a:t>  GCSF</a:t>
                      </a:r>
                    </a:p>
                    <a:p>
                      <a:r>
                        <a:rPr lang="en-US" sz="1600" baseline="0" dirty="0" smtClean="0">
                          <a:solidFill>
                            <a:schemeClr val="tx1"/>
                          </a:solidFill>
                          <a:sym typeface="Wingdings"/>
                        </a:rPr>
                        <a:t>Thrombocytopenia</a:t>
                      </a:r>
                    </a:p>
                    <a:p>
                      <a:r>
                        <a:rPr lang="en-US" sz="1600" baseline="0" dirty="0" smtClean="0">
                          <a:solidFill>
                            <a:schemeClr val="tx1"/>
                          </a:solidFill>
                          <a:sym typeface="Wingdings"/>
                        </a:rPr>
                        <a:t>Dysgeusia  take with milk</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Rash </a:t>
                      </a:r>
                      <a:r>
                        <a:rPr lang="en-US" sz="1600" dirty="0" smtClean="0">
                          <a:solidFill>
                            <a:schemeClr val="tx1"/>
                          </a:solidFill>
                          <a:sym typeface="Wingdings"/>
                        </a:rPr>
                        <a:t> antihistamines, steroids</a:t>
                      </a:r>
                    </a:p>
                    <a:p>
                      <a:r>
                        <a:rPr lang="en-US" sz="1600" dirty="0" smtClean="0">
                          <a:solidFill>
                            <a:schemeClr val="tx1"/>
                          </a:solidFill>
                          <a:sym typeface="Wingdings"/>
                        </a:rPr>
                        <a:t>Anemia</a:t>
                      </a:r>
                    </a:p>
                    <a:p>
                      <a:r>
                        <a:rPr lang="en-US" sz="1600" dirty="0" smtClean="0">
                          <a:solidFill>
                            <a:schemeClr val="tx1"/>
                          </a:solidFill>
                          <a:sym typeface="Wingdings"/>
                        </a:rPr>
                        <a:t>Anal itching  eat</a:t>
                      </a:r>
                      <a:r>
                        <a:rPr lang="en-US" sz="1600" baseline="0" dirty="0" smtClean="0">
                          <a:solidFill>
                            <a:schemeClr val="tx1"/>
                          </a:solidFill>
                          <a:sym typeface="Wingdings"/>
                        </a:rPr>
                        <a:t> fiber, </a:t>
                      </a:r>
                      <a:r>
                        <a:rPr lang="en-US" sz="1600" baseline="0" dirty="0" err="1" smtClean="0">
                          <a:solidFill>
                            <a:schemeClr val="tx1"/>
                          </a:solidFill>
                          <a:sym typeface="Wingdings"/>
                        </a:rPr>
                        <a:t>loperimide</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662234">
                <a:tc>
                  <a:txBody>
                    <a:bodyPr/>
                    <a:lstStyle/>
                    <a:p>
                      <a:r>
                        <a:rPr lang="en-US" sz="1600" dirty="0" smtClean="0"/>
                        <a:t>Futility Rule</a:t>
                      </a:r>
                    </a:p>
                    <a:p>
                      <a:r>
                        <a:rPr lang="en-US" sz="1600" dirty="0" smtClean="0"/>
                        <a:t>When to stop Tx</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Week 4</a:t>
                      </a:r>
                      <a:r>
                        <a:rPr lang="en-US" sz="1600" baseline="0" dirty="0" smtClean="0">
                          <a:solidFill>
                            <a:schemeClr val="tx1"/>
                          </a:solidFill>
                        </a:rPr>
                        <a:t>    </a:t>
                      </a:r>
                      <a:r>
                        <a:rPr lang="en-US" sz="1600" dirty="0" smtClean="0">
                          <a:solidFill>
                            <a:schemeClr val="tx1"/>
                          </a:solidFill>
                        </a:rPr>
                        <a:t>HCV RNA &gt; 1000</a:t>
                      </a:r>
                    </a:p>
                    <a:p>
                      <a:r>
                        <a:rPr lang="en-US" sz="1600" dirty="0" smtClean="0">
                          <a:solidFill>
                            <a:schemeClr val="tx1"/>
                          </a:solidFill>
                        </a:rPr>
                        <a:t>6 months HCV RNA</a:t>
                      </a:r>
                      <a:r>
                        <a:rPr lang="en-US" sz="1600" baseline="0" dirty="0" smtClean="0">
                          <a:solidFill>
                            <a:schemeClr val="tx1"/>
                          </a:solidFill>
                        </a:rPr>
                        <a:t> still detectable</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6283583"/>
              </p:ext>
            </p:extLst>
          </p:nvPr>
        </p:nvGraphicFramePr>
        <p:xfrm>
          <a:off x="212365" y="3946525"/>
          <a:ext cx="8408055" cy="2911475"/>
        </p:xfrm>
        <a:graphic>
          <a:graphicData uri="http://schemas.openxmlformats.org/drawingml/2006/table">
            <a:tbl>
              <a:tblPr>
                <a:tableStyleId>{0505E3EF-67EA-436B-97B2-0124C06EBD24}</a:tableStyleId>
              </a:tblPr>
              <a:tblGrid>
                <a:gridCol w="2846859"/>
                <a:gridCol w="5561196"/>
              </a:tblGrid>
              <a:tr h="119132">
                <a:tc>
                  <a:txBody>
                    <a:bodyPr/>
                    <a:lstStyle/>
                    <a:p>
                      <a:pPr algn="ctr" fontAlgn="ctr"/>
                      <a:r>
                        <a:rPr lang="en-US" sz="1600" u="none" strike="noStrike">
                          <a:effectLst/>
                        </a:rPr>
                        <a:t>Drug Class</a:t>
                      </a:r>
                      <a:endParaRPr lang="en-US" sz="1600" b="1" i="0" u="none" strike="noStrike">
                        <a:solidFill>
                          <a:srgbClr val="000000"/>
                        </a:solidFill>
                        <a:effectLst/>
                        <a:latin typeface="Arial"/>
                      </a:endParaRPr>
                    </a:p>
                  </a:txBody>
                  <a:tcPr marL="7072" marR="7072" marT="7072" marB="0" anchor="ctr"/>
                </a:tc>
                <a:tc>
                  <a:txBody>
                    <a:bodyPr/>
                    <a:lstStyle/>
                    <a:p>
                      <a:pPr algn="ctr" fontAlgn="ctr"/>
                      <a:r>
                        <a:rPr lang="en-US" sz="1600" u="none" strike="noStrike">
                          <a:effectLst/>
                        </a:rPr>
                        <a:t>Contraindication</a:t>
                      </a:r>
                      <a:endParaRPr lang="en-US" sz="1600" b="1" i="0" u="none" strike="noStrike">
                        <a:solidFill>
                          <a:srgbClr val="000000"/>
                        </a:solidFill>
                        <a:effectLst/>
                        <a:latin typeface="Arial"/>
                      </a:endParaRPr>
                    </a:p>
                  </a:txBody>
                  <a:tcPr marL="7072" marR="7072" marT="7072" marB="0" anchor="ctr"/>
                </a:tc>
              </a:tr>
              <a:tr h="235270">
                <a:tc>
                  <a:txBody>
                    <a:bodyPr/>
                    <a:lstStyle/>
                    <a:p>
                      <a:pPr algn="l" fontAlgn="ctr"/>
                      <a:r>
                        <a:rPr lang="en-US" sz="1600" u="none" strike="noStrike">
                          <a:effectLst/>
                        </a:rPr>
                        <a:t>Anticonvulsants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Carbamazepine, Phenobarbital, phenytoin</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Antimycobacterials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Rifampin</a:t>
                      </a:r>
                      <a:endParaRPr lang="en-US" sz="1600" b="0" i="0" u="none" strike="noStrike" dirty="0">
                        <a:solidFill>
                          <a:srgbClr val="000000"/>
                        </a:solidFill>
                        <a:effectLst/>
                        <a:latin typeface="Arial"/>
                      </a:endParaRPr>
                    </a:p>
                  </a:txBody>
                  <a:tcPr marL="7072" marR="7072" marT="7072" marB="0" anchor="ctr"/>
                </a:tc>
              </a:tr>
              <a:tr h="182632">
                <a:tc>
                  <a:txBody>
                    <a:bodyPr/>
                    <a:lstStyle/>
                    <a:p>
                      <a:pPr algn="l" fontAlgn="ctr"/>
                      <a:r>
                        <a:rPr lang="en-US" sz="1600" u="none" strike="noStrike">
                          <a:effectLst/>
                        </a:rPr>
                        <a:t>Ergot derivatives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Dihydroergotamine, methylergonovine</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Gi motility agents </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Cisapride</a:t>
                      </a:r>
                      <a:endParaRPr lang="en-US" sz="1600" b="0" i="0" u="none" strike="noStrike" dirty="0">
                        <a:solidFill>
                          <a:srgbClr val="000000"/>
                        </a:solidFill>
                        <a:effectLst/>
                        <a:latin typeface="Arial"/>
                      </a:endParaRPr>
                    </a:p>
                  </a:txBody>
                  <a:tcPr marL="7072" marR="7072" marT="7072" marB="0" anchor="ctr"/>
                </a:tc>
              </a:tr>
              <a:tr h="272451">
                <a:tc>
                  <a:txBody>
                    <a:bodyPr/>
                    <a:lstStyle/>
                    <a:p>
                      <a:pPr algn="l" fontAlgn="ctr"/>
                      <a:r>
                        <a:rPr lang="en-US" sz="1600" u="none" strike="noStrike">
                          <a:effectLst/>
                        </a:rPr>
                        <a:t>HMG CoA reductase inhibitors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Lovastatin, simvastatin, atorvastatin </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PDE5 inhibitor</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Sildenafil, tadalafil</a:t>
                      </a:r>
                      <a:endParaRPr lang="en-US" sz="1600" b="0" i="0" u="none" strike="noStrike">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Sedatives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Triazolam, midazolam</a:t>
                      </a:r>
                      <a:endParaRPr lang="en-US" sz="1600" b="0" i="0" u="none" strike="noStrike">
                        <a:solidFill>
                          <a:srgbClr val="000000"/>
                        </a:solidFill>
                        <a:effectLst/>
                        <a:latin typeface="Arial"/>
                      </a:endParaRPr>
                    </a:p>
                  </a:txBody>
                  <a:tcPr marL="7072" marR="7072" marT="7072" marB="0" anchor="ctr"/>
                </a:tc>
              </a:tr>
              <a:tr h="137723">
                <a:tc>
                  <a:txBody>
                    <a:bodyPr/>
                    <a:lstStyle/>
                    <a:p>
                      <a:pPr algn="l" fontAlgn="ctr"/>
                      <a:r>
                        <a:rPr lang="en-US" sz="1600" u="none" strike="noStrike">
                          <a:effectLst/>
                        </a:rPr>
                        <a:t>Immunosuppressants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Cyclosporine, tacrolimus</a:t>
                      </a:r>
                      <a:endParaRPr lang="en-US" sz="1600" b="0" i="0" u="none" strike="noStrike">
                        <a:solidFill>
                          <a:srgbClr val="000000"/>
                        </a:solidFill>
                        <a:effectLst/>
                        <a:latin typeface="Arial"/>
                      </a:endParaRPr>
                    </a:p>
                  </a:txBody>
                  <a:tcPr marL="7072" marR="7072" marT="7072" marB="0" anchor="ctr"/>
                </a:tc>
              </a:tr>
              <a:tr h="631728">
                <a:tc>
                  <a:txBody>
                    <a:bodyPr/>
                    <a:lstStyle/>
                    <a:p>
                      <a:pPr algn="l" fontAlgn="ctr"/>
                      <a:r>
                        <a:rPr lang="en-US" sz="1600" u="none" strike="noStrike" dirty="0">
                          <a:effectLst/>
                        </a:rPr>
                        <a:t>Oral contraception</a:t>
                      </a:r>
                      <a:endParaRPr lang="en-US" sz="1600" b="0" i="0" u="none" strike="noStrike" dirty="0">
                        <a:solidFill>
                          <a:srgbClr val="000000"/>
                        </a:solidFill>
                        <a:effectLst/>
                        <a:latin typeface="Arial"/>
                      </a:endParaRPr>
                    </a:p>
                  </a:txBody>
                  <a:tcPr marL="7072" marR="7072" marT="7072" marB="0" anchor="ctr"/>
                </a:tc>
                <a:tc>
                  <a:txBody>
                    <a:bodyPr/>
                    <a:lstStyle/>
                    <a:p>
                      <a:pPr algn="l" fontAlgn="ctr"/>
                      <a:r>
                        <a:rPr lang="en-US" sz="1600" u="none" strike="noStrike" dirty="0">
                          <a:effectLst/>
                        </a:rPr>
                        <a:t>Ethinyl estradiol- decrease drug exposure. Two effective </a:t>
                      </a:r>
                      <a:r>
                        <a:rPr lang="en-US" sz="1600" u="none" strike="noStrike" dirty="0" err="1">
                          <a:effectLst/>
                        </a:rPr>
                        <a:t>nonhormonal</a:t>
                      </a:r>
                      <a:r>
                        <a:rPr lang="en-US" sz="1600" u="none" strike="noStrike" dirty="0">
                          <a:effectLst/>
                        </a:rPr>
                        <a:t> methods of contraception should be used </a:t>
                      </a:r>
                      <a:endParaRPr lang="en-US" sz="1600" b="0" i="0" u="none" strike="noStrike" dirty="0">
                        <a:solidFill>
                          <a:srgbClr val="000000"/>
                        </a:solidFill>
                        <a:effectLst/>
                        <a:latin typeface="Arial"/>
                      </a:endParaRPr>
                    </a:p>
                  </a:txBody>
                  <a:tcPr marL="7072" marR="7072" marT="7072" marB="0" anchor="ctr"/>
                </a:tc>
              </a:tr>
            </a:tbl>
          </a:graphicData>
        </a:graphic>
      </p:graphicFrame>
    </p:spTree>
    <p:extLst>
      <p:ext uri="{BB962C8B-B14F-4D97-AF65-F5344CB8AC3E}">
        <p14:creationId xmlns:p14="http://schemas.microsoft.com/office/powerpoint/2010/main" val="34572203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8518" y="37916"/>
            <a:ext cx="3063083" cy="646331"/>
          </a:xfrm>
          <a:prstGeom prst="rect">
            <a:avLst/>
          </a:prstGeom>
          <a:noFill/>
        </p:spPr>
        <p:txBody>
          <a:bodyPr wrap="none" rtlCol="0">
            <a:spAutoFit/>
          </a:bodyPr>
          <a:lstStyle/>
          <a:p>
            <a:r>
              <a:rPr lang="en-US" dirty="0" smtClean="0"/>
              <a:t>Hepatitis A: </a:t>
            </a:r>
          </a:p>
          <a:p>
            <a:r>
              <a:rPr lang="en-US" dirty="0" smtClean="0"/>
              <a:t>Highly contagious but not fatal</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1802756264"/>
              </p:ext>
            </p:extLst>
          </p:nvPr>
        </p:nvGraphicFramePr>
        <p:xfrm>
          <a:off x="208518" y="780526"/>
          <a:ext cx="8644030" cy="1920240"/>
        </p:xfrm>
        <a:graphic>
          <a:graphicData uri="http://schemas.openxmlformats.org/drawingml/2006/table">
            <a:tbl>
              <a:tblPr firstRow="1" bandRow="1">
                <a:tableStyleId>{5940675A-B579-460E-94D1-54222C63F5DA}</a:tableStyleId>
              </a:tblPr>
              <a:tblGrid>
                <a:gridCol w="1719580"/>
                <a:gridCol w="6924450"/>
              </a:tblGrid>
              <a:tr h="384934">
                <a:tc>
                  <a:txBody>
                    <a:bodyPr/>
                    <a:lstStyle/>
                    <a:p>
                      <a:r>
                        <a:rPr lang="en-US" dirty="0" smtClean="0"/>
                        <a:t>Transmission</a:t>
                      </a:r>
                      <a:endParaRPr lang="en-US" dirty="0"/>
                    </a:p>
                  </a:txBody>
                  <a:tcPr/>
                </a:tc>
                <a:tc>
                  <a:txBody>
                    <a:bodyPr/>
                    <a:lstStyle/>
                    <a:p>
                      <a:r>
                        <a:rPr lang="en-US" dirty="0" smtClean="0"/>
                        <a:t>Fecal-Oral</a:t>
                      </a:r>
                      <a:r>
                        <a:rPr lang="en-US" baseline="0" dirty="0" smtClean="0"/>
                        <a:t> Route</a:t>
                      </a:r>
                    </a:p>
                    <a:p>
                      <a:r>
                        <a:rPr lang="en-US" baseline="0" dirty="0" smtClean="0"/>
                        <a:t>Contaminated water</a:t>
                      </a:r>
                      <a:endParaRPr lang="en-US" dirty="0"/>
                    </a:p>
                  </a:txBody>
                  <a:tcPr/>
                </a:tc>
              </a:tr>
              <a:tr h="384934">
                <a:tc>
                  <a:txBody>
                    <a:bodyPr/>
                    <a:lstStyle/>
                    <a:p>
                      <a:r>
                        <a:rPr lang="en-US" dirty="0" smtClean="0"/>
                        <a:t>Pathophysiology</a:t>
                      </a:r>
                      <a:endParaRPr lang="en-US" dirty="0"/>
                    </a:p>
                  </a:txBody>
                  <a:tcPr/>
                </a:tc>
                <a:tc>
                  <a:txBody>
                    <a:bodyPr/>
                    <a:lstStyle/>
                    <a:p>
                      <a:r>
                        <a:rPr lang="en-US" dirty="0" smtClean="0"/>
                        <a:t>HAV RNA is</a:t>
                      </a:r>
                      <a:r>
                        <a:rPr lang="en-US" baseline="0" dirty="0" smtClean="0"/>
                        <a:t> ingested </a:t>
                      </a:r>
                      <a:r>
                        <a:rPr lang="en-US" baseline="0" dirty="0" smtClean="0">
                          <a:sym typeface="Wingdings"/>
                        </a:rPr>
                        <a:t> </a:t>
                      </a:r>
                      <a:r>
                        <a:rPr lang="en-US" baseline="0" dirty="0" smtClean="0"/>
                        <a:t>Replicates in hepatocyte</a:t>
                      </a:r>
                    </a:p>
                    <a:p>
                      <a:r>
                        <a:rPr lang="en-US" baseline="0" dirty="0" smtClean="0"/>
                        <a:t>Release into billary system (stable b/c no lipid envelope) </a:t>
                      </a:r>
                      <a:r>
                        <a:rPr lang="en-US" baseline="0" dirty="0" smtClean="0">
                          <a:sym typeface="Wingdings"/>
                        </a:rPr>
                        <a:t> </a:t>
                      </a:r>
                      <a:r>
                        <a:rPr lang="en-US" baseline="0" dirty="0" err="1" smtClean="0">
                          <a:sym typeface="Wingdings"/>
                        </a:rPr>
                        <a:t>elim</a:t>
                      </a:r>
                      <a:r>
                        <a:rPr lang="en-US" baseline="0" dirty="0" smtClean="0">
                          <a:sym typeface="Wingdings"/>
                        </a:rPr>
                        <a:t> feces</a:t>
                      </a:r>
                      <a:endParaRPr lang="en-US" baseline="0" dirty="0" smtClean="0"/>
                    </a:p>
                  </a:txBody>
                  <a:tcPr/>
                </a:tc>
              </a:tr>
              <a:tr h="384934">
                <a:tc>
                  <a:txBody>
                    <a:bodyPr/>
                    <a:lstStyle/>
                    <a:p>
                      <a:r>
                        <a:rPr lang="en-US" dirty="0" smtClean="0"/>
                        <a:t>Diagnosis</a:t>
                      </a:r>
                      <a:endParaRPr lang="en-US" dirty="0"/>
                    </a:p>
                  </a:txBody>
                  <a:tcPr/>
                </a:tc>
                <a:tc>
                  <a:txBody>
                    <a:bodyPr/>
                    <a:lstStyle/>
                    <a:p>
                      <a:r>
                        <a:rPr lang="en-US" baseline="0" dirty="0" smtClean="0"/>
                        <a:t>Difficult to diagnose b/c usually asymptomatic</a:t>
                      </a:r>
                    </a:p>
                    <a:p>
                      <a:r>
                        <a:rPr lang="en-US" baseline="0" dirty="0" smtClean="0"/>
                        <a:t>Anti-HAV: Antibody to HAV </a:t>
                      </a:r>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321011046"/>
              </p:ext>
            </p:extLst>
          </p:nvPr>
        </p:nvGraphicFramePr>
        <p:xfrm>
          <a:off x="208518" y="2932586"/>
          <a:ext cx="7715176" cy="1371600"/>
        </p:xfrm>
        <a:graphic>
          <a:graphicData uri="http://schemas.openxmlformats.org/drawingml/2006/table">
            <a:tbl>
              <a:tblPr firstRow="1" bandRow="1">
                <a:tableStyleId>{5940675A-B579-460E-94D1-54222C63F5DA}</a:tableStyleId>
              </a:tblPr>
              <a:tblGrid>
                <a:gridCol w="1743971"/>
                <a:gridCol w="5971205"/>
              </a:tblGrid>
              <a:tr h="195626">
                <a:tc>
                  <a:txBody>
                    <a:bodyPr/>
                    <a:lstStyle/>
                    <a:p>
                      <a:r>
                        <a:rPr lang="en-US" dirty="0" smtClean="0"/>
                        <a:t>Prophylaxis </a:t>
                      </a:r>
                      <a:endParaRPr lang="en-US" dirty="0"/>
                    </a:p>
                  </a:txBody>
                  <a:tcPr/>
                </a:tc>
                <a:tc>
                  <a:txBody>
                    <a:bodyPr/>
                    <a:lstStyle/>
                    <a:p>
                      <a:endParaRPr lang="en-US" dirty="0"/>
                    </a:p>
                  </a:txBody>
                  <a:tcPr/>
                </a:tc>
              </a:tr>
              <a:tr h="195626">
                <a:tc>
                  <a:txBody>
                    <a:bodyPr/>
                    <a:lstStyle/>
                    <a:p>
                      <a:r>
                        <a:rPr lang="en-US" dirty="0" smtClean="0"/>
                        <a:t>Cleanliness</a:t>
                      </a:r>
                      <a:endParaRPr lang="en-US" dirty="0"/>
                    </a:p>
                  </a:txBody>
                  <a:tcPr/>
                </a:tc>
                <a:tc>
                  <a:txBody>
                    <a:bodyPr/>
                    <a:lstStyle/>
                    <a:p>
                      <a:r>
                        <a:rPr lang="en-US" dirty="0" smtClean="0"/>
                        <a:t>Wash hands, Don’t get uncooked meat</a:t>
                      </a:r>
                      <a:endParaRPr lang="en-US" dirty="0"/>
                    </a:p>
                  </a:txBody>
                  <a:tcPr/>
                </a:tc>
              </a:tr>
              <a:tr h="391901">
                <a:tc>
                  <a:txBody>
                    <a:bodyPr/>
                    <a:lstStyle/>
                    <a:p>
                      <a:r>
                        <a:rPr lang="en-US" dirty="0" smtClean="0"/>
                        <a:t>Vaccines</a:t>
                      </a:r>
                      <a:endParaRPr lang="en-US" dirty="0"/>
                    </a:p>
                  </a:txBody>
                  <a:tcPr/>
                </a:tc>
                <a:tc>
                  <a:txBody>
                    <a:bodyPr/>
                    <a:lstStyle/>
                    <a:p>
                      <a:r>
                        <a:rPr lang="en-US" dirty="0" smtClean="0"/>
                        <a:t>Hep</a:t>
                      </a:r>
                      <a:r>
                        <a:rPr lang="en-US" baseline="0" dirty="0" smtClean="0"/>
                        <a:t> A vaccine as child (in Immunization notes)</a:t>
                      </a:r>
                    </a:p>
                    <a:p>
                      <a:r>
                        <a:rPr lang="en-US" dirty="0" smtClean="0"/>
                        <a:t>     Havrix, Vaqta</a:t>
                      </a:r>
                      <a:endParaRPr lang="en-US"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4232173292"/>
              </p:ext>
            </p:extLst>
          </p:nvPr>
        </p:nvGraphicFramePr>
        <p:xfrm>
          <a:off x="208518" y="4548314"/>
          <a:ext cx="7715176" cy="769868"/>
        </p:xfrm>
        <a:graphic>
          <a:graphicData uri="http://schemas.openxmlformats.org/drawingml/2006/table">
            <a:tbl>
              <a:tblPr firstRow="1" bandRow="1">
                <a:tableStyleId>{5940675A-B579-460E-94D1-54222C63F5DA}</a:tableStyleId>
              </a:tblPr>
              <a:tblGrid>
                <a:gridCol w="1762927"/>
                <a:gridCol w="5952249"/>
              </a:tblGrid>
              <a:tr h="384934">
                <a:tc>
                  <a:txBody>
                    <a:bodyPr/>
                    <a:lstStyle/>
                    <a:p>
                      <a:r>
                        <a:rPr lang="en-US" dirty="0" smtClean="0"/>
                        <a:t>Tx</a:t>
                      </a:r>
                      <a:endParaRPr lang="en-US" dirty="0"/>
                    </a:p>
                  </a:txBody>
                  <a:tcPr/>
                </a:tc>
                <a:tc>
                  <a:txBody>
                    <a:bodyPr/>
                    <a:lstStyle/>
                    <a:p>
                      <a:r>
                        <a:rPr lang="en-US" baseline="0" dirty="0" smtClean="0"/>
                        <a:t>No chronic liver disease with Hep A and not fatal</a:t>
                      </a:r>
                    </a:p>
                  </a:txBody>
                  <a:tcPr/>
                </a:tc>
              </a:tr>
              <a:tr h="384934">
                <a:tc>
                  <a:txBody>
                    <a:bodyPr/>
                    <a:lstStyle/>
                    <a:p>
                      <a:r>
                        <a:rPr lang="en-US" dirty="0" smtClean="0"/>
                        <a:t>None</a:t>
                      </a:r>
                      <a:endParaRPr lang="en-US" dirty="0"/>
                    </a:p>
                  </a:txBody>
                  <a:tcPr/>
                </a:tc>
                <a:tc>
                  <a:txBody>
                    <a:bodyPr/>
                    <a:lstStyle/>
                    <a:p>
                      <a:r>
                        <a:rPr lang="en-US" baseline="0" dirty="0" smtClean="0"/>
                        <a:t>No tx b/c it is a self limiting disease</a:t>
                      </a:r>
                    </a:p>
                  </a:txBody>
                  <a:tcPr/>
                </a:tc>
              </a:tr>
            </a:tbl>
          </a:graphicData>
        </a:graphic>
      </p:graphicFrame>
    </p:spTree>
    <p:extLst>
      <p:ext uri="{BB962C8B-B14F-4D97-AF65-F5344CB8AC3E}">
        <p14:creationId xmlns:p14="http://schemas.microsoft.com/office/powerpoint/2010/main" val="3152582819"/>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7474" y="156575"/>
            <a:ext cx="1838752" cy="369332"/>
          </a:xfrm>
          <a:prstGeom prst="rect">
            <a:avLst/>
          </a:prstGeom>
          <a:noFill/>
        </p:spPr>
        <p:txBody>
          <a:bodyPr wrap="square" rtlCol="0">
            <a:spAutoFit/>
          </a:bodyPr>
          <a:lstStyle/>
          <a:p>
            <a:r>
              <a:rPr lang="en-US" dirty="0" smtClean="0"/>
              <a:t>Hep B: General</a:t>
            </a:r>
          </a:p>
        </p:txBody>
      </p:sp>
      <p:graphicFrame>
        <p:nvGraphicFramePr>
          <p:cNvPr id="5" name="Table 4"/>
          <p:cNvGraphicFramePr>
            <a:graphicFrameLocks noGrp="1"/>
          </p:cNvGraphicFramePr>
          <p:nvPr>
            <p:extLst>
              <p:ext uri="{D42A27DB-BD31-4B8C-83A1-F6EECF244321}">
                <p14:modId xmlns:p14="http://schemas.microsoft.com/office/powerpoint/2010/main" val="1855694465"/>
              </p:ext>
            </p:extLst>
          </p:nvPr>
        </p:nvGraphicFramePr>
        <p:xfrm>
          <a:off x="227474" y="709868"/>
          <a:ext cx="8549250" cy="2639664"/>
        </p:xfrm>
        <a:graphic>
          <a:graphicData uri="http://schemas.openxmlformats.org/drawingml/2006/table">
            <a:tbl>
              <a:tblPr firstRow="1" bandRow="1">
                <a:tableStyleId>{5940675A-B579-460E-94D1-54222C63F5DA}</a:tableStyleId>
              </a:tblPr>
              <a:tblGrid>
                <a:gridCol w="2540132"/>
                <a:gridCol w="6009118"/>
              </a:tblGrid>
              <a:tr h="460994">
                <a:tc>
                  <a:txBody>
                    <a:bodyPr/>
                    <a:lstStyle/>
                    <a:p>
                      <a:r>
                        <a:rPr lang="en-US" dirty="0" smtClean="0"/>
                        <a:t>Transmitted</a:t>
                      </a:r>
                      <a:endParaRPr lang="en-US" dirty="0"/>
                    </a:p>
                  </a:txBody>
                  <a:tcPr/>
                </a:tc>
                <a:tc>
                  <a:txBody>
                    <a:bodyPr/>
                    <a:lstStyle/>
                    <a:p>
                      <a:r>
                        <a:rPr lang="en-US" dirty="0" smtClean="0"/>
                        <a:t>Body</a:t>
                      </a:r>
                      <a:r>
                        <a:rPr lang="en-US" baseline="0" dirty="0" smtClean="0"/>
                        <a:t> Fluids: Blood, Semen (sex)</a:t>
                      </a:r>
                      <a:endParaRPr lang="en-US" dirty="0"/>
                    </a:p>
                  </a:txBody>
                  <a:tcPr/>
                </a:tc>
              </a:tr>
              <a:tr h="795688">
                <a:tc>
                  <a:txBody>
                    <a:bodyPr/>
                    <a:lstStyle/>
                    <a:p>
                      <a:r>
                        <a:rPr lang="en-US" dirty="0" smtClean="0"/>
                        <a:t>Patho (next slide)</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1" kern="1200" dirty="0" smtClean="0">
                          <a:solidFill>
                            <a:schemeClr val="tx1"/>
                          </a:solidFill>
                          <a:effectLst/>
                          <a:latin typeface="+mn-lt"/>
                          <a:ea typeface="+mn-ea"/>
                          <a:cs typeface="+mn-cs"/>
                        </a:rPr>
                        <a:t>HBV is not directly cytopathic</a:t>
                      </a:r>
                      <a:r>
                        <a:rPr lang="en-US" sz="1800" kern="1200" dirty="0" smtClean="0">
                          <a:solidFill>
                            <a:schemeClr val="tx1"/>
                          </a:solidFill>
                          <a:effectLst/>
                          <a:latin typeface="+mn-lt"/>
                          <a:ea typeface="+mn-ea"/>
                          <a:cs typeface="+mn-cs"/>
                        </a:rPr>
                        <a:t>; instead it is thought that the immune response to the virus is cytotoxic to hepatocytes.  </a:t>
                      </a:r>
                    </a:p>
                  </a:txBody>
                  <a:tcPr/>
                </a:tc>
              </a:tr>
              <a:tr h="460994">
                <a:tc>
                  <a:txBody>
                    <a:bodyPr/>
                    <a:lstStyle/>
                    <a:p>
                      <a:r>
                        <a:rPr lang="en-US" dirty="0" smtClean="0"/>
                        <a:t>% Acute Infection</a:t>
                      </a:r>
                      <a:endParaRPr lang="en-US" dirty="0"/>
                    </a:p>
                  </a:txBody>
                  <a:tcPr/>
                </a:tc>
                <a:tc>
                  <a:txBody>
                    <a:bodyPr/>
                    <a:lstStyle/>
                    <a:p>
                      <a:r>
                        <a:rPr lang="en-US" dirty="0" smtClean="0"/>
                        <a:t>2%</a:t>
                      </a:r>
                      <a:endParaRPr lang="en-US" dirty="0"/>
                    </a:p>
                  </a:txBody>
                  <a:tcPr/>
                </a:tc>
              </a:tr>
              <a:tr h="460994">
                <a:tc>
                  <a:txBody>
                    <a:bodyPr/>
                    <a:lstStyle/>
                    <a:p>
                      <a:r>
                        <a:rPr lang="en-US" baseline="0" dirty="0" smtClean="0"/>
                        <a:t>% Chronic hep b (CHB)</a:t>
                      </a:r>
                      <a:endParaRPr lang="en-US" dirty="0"/>
                    </a:p>
                  </a:txBody>
                  <a:tcPr/>
                </a:tc>
                <a:tc>
                  <a:txBody>
                    <a:bodyPr/>
                    <a:lstStyle/>
                    <a:p>
                      <a:r>
                        <a:rPr lang="en-US" dirty="0" smtClean="0"/>
                        <a:t>15%</a:t>
                      </a:r>
                      <a:endParaRPr lang="en-US" dirty="0"/>
                    </a:p>
                  </a:txBody>
                  <a:tcPr/>
                </a:tc>
              </a:tr>
              <a:tr h="460994">
                <a:tc>
                  <a:txBody>
                    <a:bodyPr/>
                    <a:lstStyle/>
                    <a:p>
                      <a:r>
                        <a:rPr lang="en-US" dirty="0" smtClean="0"/>
                        <a:t>Anti-HB</a:t>
                      </a:r>
                      <a:endParaRPr lang="en-US" dirty="0"/>
                    </a:p>
                  </a:txBody>
                  <a:tcPr/>
                </a:tc>
                <a:tc>
                  <a:txBody>
                    <a:bodyPr/>
                    <a:lstStyle/>
                    <a:p>
                      <a:r>
                        <a:rPr lang="en-US" dirty="0" smtClean="0"/>
                        <a:t>Is Lifelong</a:t>
                      </a:r>
                      <a:endParaRPr lang="en-US" dirty="0"/>
                    </a:p>
                  </a:txBody>
                  <a:tcPr/>
                </a:tc>
              </a:tr>
            </a:tbl>
          </a:graphicData>
        </a:graphic>
      </p:graphicFrame>
    </p:spTree>
    <p:extLst>
      <p:ext uri="{BB962C8B-B14F-4D97-AF65-F5344CB8AC3E}">
        <p14:creationId xmlns:p14="http://schemas.microsoft.com/office/powerpoint/2010/main" val="375583784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2938208" y="-749"/>
            <a:ext cx="6255548" cy="6799509"/>
          </a:xfrm>
          <a:prstGeom prst="rect">
            <a:avLst/>
          </a:prstGeom>
        </p:spPr>
      </p:pic>
      <p:sp>
        <p:nvSpPr>
          <p:cNvPr id="7" name="TextBox 6"/>
          <p:cNvSpPr txBox="1"/>
          <p:nvPr/>
        </p:nvSpPr>
        <p:spPr>
          <a:xfrm>
            <a:off x="284343" y="265410"/>
            <a:ext cx="184666" cy="369332"/>
          </a:xfrm>
          <a:prstGeom prst="rect">
            <a:avLst/>
          </a:prstGeom>
          <a:noFill/>
        </p:spPr>
        <p:txBody>
          <a:bodyPr wrap="none" rtlCol="0">
            <a:spAutoFit/>
          </a:bodyPr>
          <a:lstStyle/>
          <a:p>
            <a:endParaRPr lang="en-US" dirty="0"/>
          </a:p>
        </p:txBody>
      </p:sp>
      <p:sp>
        <p:nvSpPr>
          <p:cNvPr id="8" name="TextBox 7"/>
          <p:cNvSpPr txBox="1"/>
          <p:nvPr/>
        </p:nvSpPr>
        <p:spPr>
          <a:xfrm>
            <a:off x="56868" y="265410"/>
            <a:ext cx="3412118" cy="2862323"/>
          </a:xfrm>
          <a:prstGeom prst="rect">
            <a:avLst/>
          </a:prstGeom>
          <a:noFill/>
        </p:spPr>
        <p:txBody>
          <a:bodyPr wrap="square" rtlCol="0">
            <a:spAutoFit/>
          </a:bodyPr>
          <a:lstStyle/>
          <a:p>
            <a:r>
              <a:rPr lang="en-US" dirty="0" smtClean="0"/>
              <a:t>Hep B Pathophysiology </a:t>
            </a:r>
          </a:p>
          <a:p>
            <a:endParaRPr lang="en-US" dirty="0" smtClean="0"/>
          </a:p>
          <a:p>
            <a:r>
              <a:rPr lang="en-US" dirty="0" smtClean="0"/>
              <a:t>1. HBV + strand DNA enters</a:t>
            </a:r>
          </a:p>
          <a:p>
            <a:r>
              <a:rPr lang="en-US" dirty="0" smtClean="0"/>
              <a:t>2. Forms </a:t>
            </a:r>
            <a:r>
              <a:rPr lang="en-US" dirty="0" err="1" smtClean="0"/>
              <a:t>cccDNA</a:t>
            </a:r>
            <a:endParaRPr lang="en-US" dirty="0" smtClean="0"/>
          </a:p>
          <a:p>
            <a:r>
              <a:rPr lang="en-US" dirty="0" smtClean="0"/>
              <a:t>3. Produces RNA</a:t>
            </a:r>
          </a:p>
          <a:p>
            <a:r>
              <a:rPr lang="en-US" dirty="0" smtClean="0"/>
              <a:t>4a. RNA </a:t>
            </a:r>
            <a:r>
              <a:rPr lang="en-US" dirty="0" smtClean="0">
                <a:sym typeface="Wingdings"/>
              </a:rPr>
              <a:t> protein:</a:t>
            </a:r>
          </a:p>
          <a:p>
            <a:r>
              <a:rPr lang="en-US" dirty="0">
                <a:sym typeface="Wingdings"/>
              </a:rPr>
              <a:t>	</a:t>
            </a:r>
            <a:r>
              <a:rPr lang="en-US" dirty="0" err="1" smtClean="0">
                <a:solidFill>
                  <a:srgbClr val="FF0000"/>
                </a:solidFill>
                <a:sym typeface="Wingdings"/>
              </a:rPr>
              <a:t>HbsAg</a:t>
            </a:r>
            <a:r>
              <a:rPr lang="en-US" dirty="0" smtClean="0">
                <a:solidFill>
                  <a:srgbClr val="FF0000"/>
                </a:solidFill>
                <a:sym typeface="Wingdings"/>
              </a:rPr>
              <a:t>, </a:t>
            </a:r>
            <a:r>
              <a:rPr lang="en-US" dirty="0" err="1" smtClean="0">
                <a:solidFill>
                  <a:srgbClr val="FF0000"/>
                </a:solidFill>
                <a:sym typeface="Wingdings"/>
              </a:rPr>
              <a:t>HbcAg</a:t>
            </a:r>
            <a:r>
              <a:rPr lang="en-US" dirty="0" smtClean="0">
                <a:solidFill>
                  <a:srgbClr val="FF0000"/>
                </a:solidFill>
                <a:sym typeface="Wingdings"/>
              </a:rPr>
              <a:t>, </a:t>
            </a:r>
            <a:r>
              <a:rPr lang="en-US" dirty="0" err="1" smtClean="0">
                <a:solidFill>
                  <a:srgbClr val="FF0000"/>
                </a:solidFill>
                <a:sym typeface="Wingdings"/>
              </a:rPr>
              <a:t>HbeAg</a:t>
            </a:r>
            <a:endParaRPr lang="en-US" dirty="0" smtClean="0">
              <a:solidFill>
                <a:srgbClr val="FF0000"/>
              </a:solidFill>
              <a:sym typeface="Wingdings"/>
            </a:endParaRPr>
          </a:p>
          <a:p>
            <a:r>
              <a:rPr lang="en-US" dirty="0" smtClean="0">
                <a:sym typeface="Wingdings"/>
              </a:rPr>
              <a:t>4b. RNA  - DNA</a:t>
            </a:r>
          </a:p>
          <a:p>
            <a:r>
              <a:rPr lang="en-US" dirty="0" smtClean="0">
                <a:sym typeface="Wingdings"/>
              </a:rPr>
              <a:t>5. - DNA  + DNA</a:t>
            </a:r>
          </a:p>
          <a:p>
            <a:r>
              <a:rPr lang="en-US" dirty="0" smtClean="0">
                <a:sym typeface="Wingdings"/>
              </a:rPr>
              <a:t>6. Replicates and exits cell</a:t>
            </a:r>
            <a:endParaRPr lang="en-US" dirty="0"/>
          </a:p>
        </p:txBody>
      </p:sp>
      <p:sp>
        <p:nvSpPr>
          <p:cNvPr id="9" name="Rectangle 8"/>
          <p:cNvSpPr/>
          <p:nvPr/>
        </p:nvSpPr>
        <p:spPr>
          <a:xfrm>
            <a:off x="3328591" y="173077"/>
            <a:ext cx="4572000" cy="923330"/>
          </a:xfrm>
          <a:prstGeom prst="rect">
            <a:avLst/>
          </a:prstGeom>
        </p:spPr>
        <p:txBody>
          <a:bodyPr>
            <a:spAutoFit/>
          </a:bodyPr>
          <a:lstStyle/>
          <a:p>
            <a:pPr lvl="0"/>
            <a:r>
              <a:rPr lang="en-US" b="1" dirty="0"/>
              <a:t>HBV is not directly cytopathic</a:t>
            </a:r>
            <a:r>
              <a:rPr lang="en-US" dirty="0"/>
              <a:t>; instead it is thought that the immune response to the virus is cytotoxic to hepatocytes.  </a:t>
            </a:r>
          </a:p>
        </p:txBody>
      </p:sp>
    </p:spTree>
    <p:extLst>
      <p:ext uri="{BB962C8B-B14F-4D97-AF65-F5344CB8AC3E}">
        <p14:creationId xmlns:p14="http://schemas.microsoft.com/office/powerpoint/2010/main" val="1431024120"/>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https://po-b.temple.edu/wm/mail/genimage.jpg?sessionid=370d55fada861c0a8ae217ee98e25e21f&amp;uid=53086&amp;off=240163&amp;len=29636&amp;enc=1&amp;typ=1&amp;mbox=user.nsifo"/>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294711" y="475384"/>
            <a:ext cx="3951481" cy="3050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https://po-b.temple.edu/wm/mail/genimage.jpg?sessionid=370d55fada861c0a8ae217ee98e25e21f&amp;uid=53086&amp;off=211452&amp;len=28528&amp;enc=1&amp;typ=1&amp;mbox=user.nsifo"/>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4560650" y="475384"/>
            <a:ext cx="4235029" cy="3138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18956" y="23306"/>
            <a:ext cx="1685302" cy="369332"/>
          </a:xfrm>
          <a:prstGeom prst="rect">
            <a:avLst/>
          </a:prstGeom>
          <a:noFill/>
        </p:spPr>
        <p:txBody>
          <a:bodyPr wrap="none" rtlCol="0">
            <a:spAutoFit/>
          </a:bodyPr>
          <a:lstStyle/>
          <a:p>
            <a:r>
              <a:rPr lang="en-US" dirty="0" smtClean="0"/>
              <a:t>Hep B Diagnosis</a:t>
            </a:r>
            <a:endParaRPr lang="en-US" dirty="0"/>
          </a:p>
        </p:txBody>
      </p:sp>
      <p:sp>
        <p:nvSpPr>
          <p:cNvPr id="8" name="Oval 7"/>
          <p:cNvSpPr/>
          <p:nvPr/>
        </p:nvSpPr>
        <p:spPr>
          <a:xfrm>
            <a:off x="18956" y="3791569"/>
            <a:ext cx="6127591" cy="290055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Oval 13"/>
          <p:cNvSpPr/>
          <p:nvPr/>
        </p:nvSpPr>
        <p:spPr>
          <a:xfrm>
            <a:off x="2976124" y="3791569"/>
            <a:ext cx="6167875" cy="2882330"/>
          </a:xfrm>
          <a:prstGeom prst="ellipse">
            <a:avLst/>
          </a:prstGeom>
          <a:noFill/>
          <a:ln>
            <a:solidFill>
              <a:schemeClr val="tx1"/>
            </a:solid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TextBox 9"/>
          <p:cNvSpPr txBox="1"/>
          <p:nvPr/>
        </p:nvSpPr>
        <p:spPr>
          <a:xfrm>
            <a:off x="3102684" y="4758419"/>
            <a:ext cx="3005951" cy="923330"/>
          </a:xfrm>
          <a:prstGeom prst="rect">
            <a:avLst/>
          </a:prstGeom>
          <a:noFill/>
        </p:spPr>
        <p:txBody>
          <a:bodyPr wrap="none" rtlCol="0">
            <a:spAutoFit/>
          </a:bodyPr>
          <a:lstStyle/>
          <a:p>
            <a:pPr algn="ctr"/>
            <a:r>
              <a:rPr lang="en-US" u="sng" dirty="0"/>
              <a:t>Chronic &amp; </a:t>
            </a:r>
            <a:r>
              <a:rPr lang="en-US" u="sng" dirty="0" smtClean="0"/>
              <a:t>Inactive</a:t>
            </a:r>
            <a:endParaRPr lang="en-US" dirty="0" smtClean="0"/>
          </a:p>
          <a:p>
            <a:pPr algn="ctr"/>
            <a:r>
              <a:rPr lang="en-US" dirty="0" smtClean="0"/>
              <a:t>HBsAg </a:t>
            </a:r>
            <a:r>
              <a:rPr lang="en-US" dirty="0" smtClean="0"/>
              <a:t>positive for &gt; 6 months</a:t>
            </a:r>
          </a:p>
          <a:p>
            <a:pPr algn="ctr"/>
            <a:r>
              <a:rPr lang="en-US" dirty="0" smtClean="0"/>
              <a:t>b/c Hep B antibody is life long</a:t>
            </a:r>
            <a:endParaRPr lang="en-US" dirty="0"/>
          </a:p>
        </p:txBody>
      </p:sp>
      <p:sp>
        <p:nvSpPr>
          <p:cNvPr id="13" name="TextBox 12"/>
          <p:cNvSpPr txBox="1"/>
          <p:nvPr/>
        </p:nvSpPr>
        <p:spPr>
          <a:xfrm>
            <a:off x="796160" y="4758419"/>
            <a:ext cx="1923686" cy="923330"/>
          </a:xfrm>
          <a:prstGeom prst="rect">
            <a:avLst/>
          </a:prstGeom>
          <a:noFill/>
        </p:spPr>
        <p:txBody>
          <a:bodyPr wrap="none" rtlCol="0">
            <a:spAutoFit/>
          </a:bodyPr>
          <a:lstStyle/>
          <a:p>
            <a:pPr algn="ctr"/>
            <a:r>
              <a:rPr lang="en-US" u="sng" dirty="0" smtClean="0"/>
              <a:t>Chronic Hep B</a:t>
            </a:r>
          </a:p>
          <a:p>
            <a:pPr algn="ctr"/>
            <a:r>
              <a:rPr lang="en-US" dirty="0" smtClean="0"/>
              <a:t>HBV DNA &gt; 20,000</a:t>
            </a:r>
          </a:p>
          <a:p>
            <a:pPr algn="ctr"/>
            <a:r>
              <a:rPr lang="en-US" dirty="0" smtClean="0"/>
              <a:t>Elevated ALT/AST</a:t>
            </a:r>
            <a:endParaRPr lang="en-US" dirty="0"/>
          </a:p>
        </p:txBody>
      </p:sp>
      <p:sp>
        <p:nvSpPr>
          <p:cNvPr id="17" name="TextBox 16"/>
          <p:cNvSpPr txBox="1"/>
          <p:nvPr/>
        </p:nvSpPr>
        <p:spPr>
          <a:xfrm>
            <a:off x="6143213" y="4758419"/>
            <a:ext cx="2766202" cy="923330"/>
          </a:xfrm>
          <a:prstGeom prst="rect">
            <a:avLst/>
          </a:prstGeom>
          <a:noFill/>
        </p:spPr>
        <p:txBody>
          <a:bodyPr wrap="none" rtlCol="0">
            <a:spAutoFit/>
          </a:bodyPr>
          <a:lstStyle/>
          <a:p>
            <a:pPr algn="ctr"/>
            <a:r>
              <a:rPr lang="en-US" u="sng" dirty="0" smtClean="0"/>
              <a:t>Inactive HBsAg carrier state</a:t>
            </a:r>
          </a:p>
          <a:p>
            <a:pPr algn="ctr"/>
            <a:r>
              <a:rPr lang="en-US" dirty="0" smtClean="0"/>
              <a:t>HBV DNA &lt; 2,000</a:t>
            </a:r>
          </a:p>
          <a:p>
            <a:pPr algn="ctr"/>
            <a:r>
              <a:rPr lang="en-US" dirty="0" smtClean="0"/>
              <a:t>Normal ALT/AST</a:t>
            </a:r>
            <a:endParaRPr lang="en-US" dirty="0"/>
          </a:p>
        </p:txBody>
      </p:sp>
    </p:spTree>
    <p:extLst>
      <p:ext uri="{BB962C8B-B14F-4D97-AF65-F5344CB8AC3E}">
        <p14:creationId xmlns:p14="http://schemas.microsoft.com/office/powerpoint/2010/main" val="3615348436"/>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75824" y="985808"/>
            <a:ext cx="8982813" cy="5061744"/>
          </a:xfrm>
          <a:prstGeom prst="rect">
            <a:avLst/>
          </a:prstGeom>
        </p:spPr>
      </p:pic>
      <p:sp>
        <p:nvSpPr>
          <p:cNvPr id="5" name="TextBox 4"/>
          <p:cNvSpPr txBox="1"/>
          <p:nvPr/>
        </p:nvSpPr>
        <p:spPr>
          <a:xfrm>
            <a:off x="75824" y="227494"/>
            <a:ext cx="1007006" cy="369332"/>
          </a:xfrm>
          <a:prstGeom prst="rect">
            <a:avLst/>
          </a:prstGeom>
          <a:noFill/>
        </p:spPr>
        <p:txBody>
          <a:bodyPr wrap="none" rtlCol="0">
            <a:spAutoFit/>
          </a:bodyPr>
          <a:lstStyle/>
          <a:p>
            <a:r>
              <a:rPr lang="en-US" dirty="0" smtClean="0"/>
              <a:t>Hep B Tx</a:t>
            </a:r>
            <a:endParaRPr lang="en-US" dirty="0"/>
          </a:p>
        </p:txBody>
      </p:sp>
    </p:spTree>
    <p:extLst>
      <p:ext uri="{BB962C8B-B14F-4D97-AF65-F5344CB8AC3E}">
        <p14:creationId xmlns:p14="http://schemas.microsoft.com/office/powerpoint/2010/main" val="39611109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6431" y="213449"/>
            <a:ext cx="3754115" cy="369332"/>
          </a:xfrm>
          <a:prstGeom prst="rect">
            <a:avLst/>
          </a:prstGeom>
          <a:noFill/>
        </p:spPr>
        <p:txBody>
          <a:bodyPr wrap="none" rtlCol="0">
            <a:spAutoFit/>
          </a:bodyPr>
          <a:lstStyle/>
          <a:p>
            <a:r>
              <a:rPr lang="en-US" dirty="0" smtClean="0"/>
              <a:t>Hep B: </a:t>
            </a:r>
            <a:r>
              <a:rPr lang="en-US" dirty="0" smtClean="0"/>
              <a:t>Prophylaxis, Tx and monitoring</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248558441"/>
              </p:ext>
            </p:extLst>
          </p:nvPr>
        </p:nvGraphicFramePr>
        <p:xfrm>
          <a:off x="246430" y="891540"/>
          <a:ext cx="6680113" cy="1285239"/>
        </p:xfrm>
        <a:graphic>
          <a:graphicData uri="http://schemas.openxmlformats.org/drawingml/2006/table">
            <a:tbl>
              <a:tblPr firstRow="1" bandRow="1">
                <a:tableStyleId>{5940675A-B579-460E-94D1-54222C63F5DA}</a:tableStyleId>
              </a:tblPr>
              <a:tblGrid>
                <a:gridCol w="1433049"/>
                <a:gridCol w="2623532"/>
                <a:gridCol w="2623532"/>
              </a:tblGrid>
              <a:tr h="370840">
                <a:tc>
                  <a:txBody>
                    <a:bodyPr/>
                    <a:lstStyle/>
                    <a:p>
                      <a:r>
                        <a:rPr lang="en-US" dirty="0" smtClean="0"/>
                        <a:t>Prophylaxis</a:t>
                      </a:r>
                      <a:endParaRPr lang="en-US" dirty="0"/>
                    </a:p>
                  </a:txBody>
                  <a:tcPr/>
                </a:tc>
                <a:tc>
                  <a:txBody>
                    <a:bodyPr/>
                    <a:lstStyle/>
                    <a:p>
                      <a:r>
                        <a:rPr lang="en-US" dirty="0" smtClean="0"/>
                        <a:t>Drug</a:t>
                      </a:r>
                      <a:endParaRPr lang="en-US" dirty="0"/>
                    </a:p>
                  </a:txBody>
                  <a:tcPr/>
                </a:tc>
                <a:tc>
                  <a:txBody>
                    <a:bodyPr/>
                    <a:lstStyle/>
                    <a:p>
                      <a:r>
                        <a:rPr lang="en-US" dirty="0" smtClean="0"/>
                        <a:t>Who</a:t>
                      </a:r>
                      <a:endParaRPr lang="en-US" dirty="0"/>
                    </a:p>
                  </a:txBody>
                  <a:tcPr/>
                </a:tc>
              </a:tr>
              <a:tr h="370840">
                <a:tc>
                  <a:txBody>
                    <a:bodyPr/>
                    <a:lstStyle/>
                    <a:p>
                      <a:r>
                        <a:rPr lang="en-US" dirty="0" smtClean="0"/>
                        <a:t>Hep B Vaccine</a:t>
                      </a:r>
                      <a:endParaRPr lang="en-US" dirty="0"/>
                    </a:p>
                  </a:txBody>
                  <a:tcPr/>
                </a:tc>
                <a:tc>
                  <a:txBody>
                    <a:bodyPr/>
                    <a:lstStyle/>
                    <a:p>
                      <a:r>
                        <a:rPr lang="en-US" dirty="0" smtClean="0"/>
                        <a:t>Recombivax HV</a:t>
                      </a:r>
                    </a:p>
                    <a:p>
                      <a:r>
                        <a:rPr lang="en-US" dirty="0" err="1" smtClean="0"/>
                        <a:t>Energix</a:t>
                      </a:r>
                      <a:r>
                        <a:rPr lang="en-US" dirty="0" smtClean="0"/>
                        <a:t>-</a:t>
                      </a:r>
                      <a:r>
                        <a:rPr lang="en-US" baseline="0" dirty="0" smtClean="0"/>
                        <a:t>B</a:t>
                      </a:r>
                      <a:endParaRPr lang="en-US" dirty="0"/>
                    </a:p>
                  </a:txBody>
                  <a:tcPr/>
                </a:tc>
                <a:tc>
                  <a:txBody>
                    <a:bodyPr/>
                    <a:lstStyle/>
                    <a:p>
                      <a:r>
                        <a:rPr lang="en-US" dirty="0" smtClean="0"/>
                        <a:t>All children</a:t>
                      </a:r>
                      <a:r>
                        <a:rPr lang="en-US" baseline="0" dirty="0" smtClean="0"/>
                        <a:t> in US</a:t>
                      </a:r>
                    </a:p>
                    <a:p>
                      <a:r>
                        <a:rPr lang="en-US" baseline="0" dirty="0" smtClean="0"/>
                        <a:t>Pts with CKD</a:t>
                      </a:r>
                    </a:p>
                    <a:p>
                      <a:r>
                        <a:rPr lang="en-US" baseline="0" dirty="0" smtClean="0"/>
                        <a:t>Healthcare workers</a:t>
                      </a:r>
                      <a:endParaRPr lang="en-US"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1791049751"/>
              </p:ext>
            </p:extLst>
          </p:nvPr>
        </p:nvGraphicFramePr>
        <p:xfrm>
          <a:off x="246430" y="2870289"/>
          <a:ext cx="8142383" cy="1010920"/>
        </p:xfrm>
        <a:graphic>
          <a:graphicData uri="http://schemas.openxmlformats.org/drawingml/2006/table">
            <a:tbl>
              <a:tblPr firstRow="1" bandRow="1">
                <a:tableStyleId>{5940675A-B579-460E-94D1-54222C63F5DA}</a:tableStyleId>
              </a:tblPr>
              <a:tblGrid>
                <a:gridCol w="1701846"/>
                <a:gridCol w="3324905"/>
                <a:gridCol w="3115632"/>
              </a:tblGrid>
              <a:tr h="370840">
                <a:tc>
                  <a:txBody>
                    <a:bodyPr/>
                    <a:lstStyle/>
                    <a:p>
                      <a:r>
                        <a:rPr lang="en-US" dirty="0" smtClean="0"/>
                        <a:t>Tx</a:t>
                      </a:r>
                      <a:endParaRPr lang="en-US" dirty="0"/>
                    </a:p>
                  </a:txBody>
                  <a:tcPr/>
                </a:tc>
                <a:tc>
                  <a:txBody>
                    <a:bodyPr/>
                    <a:lstStyle/>
                    <a:p>
                      <a:r>
                        <a:rPr lang="en-US" dirty="0" smtClean="0"/>
                        <a:t>Drug</a:t>
                      </a:r>
                      <a:endParaRPr lang="en-US" dirty="0"/>
                    </a:p>
                  </a:txBody>
                  <a:tcPr/>
                </a:tc>
                <a:tc>
                  <a:txBody>
                    <a:bodyPr/>
                    <a:lstStyle/>
                    <a:p>
                      <a:r>
                        <a:rPr lang="en-US" dirty="0" smtClean="0"/>
                        <a:t>Duration</a:t>
                      </a:r>
                      <a:endParaRPr lang="en-US" dirty="0"/>
                    </a:p>
                  </a:txBody>
                  <a:tcPr/>
                </a:tc>
              </a:tr>
              <a:tr h="370840">
                <a:tc>
                  <a:txBody>
                    <a:bodyPr/>
                    <a:lstStyle/>
                    <a:p>
                      <a:r>
                        <a:rPr lang="en-US" dirty="0" smtClean="0"/>
                        <a:t>Notes</a:t>
                      </a:r>
                      <a:endParaRPr lang="en-US" dirty="0"/>
                    </a:p>
                  </a:txBody>
                  <a:tcPr/>
                </a:tc>
                <a:tc>
                  <a:txBody>
                    <a:bodyPr/>
                    <a:lstStyle/>
                    <a:p>
                      <a:r>
                        <a:rPr lang="en-US" dirty="0" smtClean="0"/>
                        <a:t>First line: Entecavir/</a:t>
                      </a:r>
                      <a:r>
                        <a:rPr lang="en-US" dirty="0" err="1" smtClean="0"/>
                        <a:t>Tonofovir</a:t>
                      </a:r>
                      <a:endParaRPr lang="en-US" dirty="0" smtClean="0"/>
                    </a:p>
                    <a:p>
                      <a:r>
                        <a:rPr lang="en-US" dirty="0" smtClean="0"/>
                        <a:t>Search</a:t>
                      </a:r>
                      <a:r>
                        <a:rPr lang="en-US" baseline="0" dirty="0" smtClean="0"/>
                        <a:t> for:   Hep B </a:t>
                      </a:r>
                      <a:r>
                        <a:rPr lang="en-US" baseline="0" dirty="0" err="1" smtClean="0"/>
                        <a:t>Tx.doc</a:t>
                      </a:r>
                      <a:endParaRPr lang="en-US" dirty="0"/>
                    </a:p>
                  </a:txBody>
                  <a:tcPr/>
                </a:tc>
                <a:tc>
                  <a:txBody>
                    <a:bodyPr/>
                    <a:lstStyle/>
                    <a:p>
                      <a:r>
                        <a:rPr lang="en-US" dirty="0" smtClean="0"/>
                        <a:t>Indefinite </a:t>
                      </a:r>
                      <a:endParaRPr lang="en-US" dirty="0"/>
                    </a:p>
                  </a:txBody>
                  <a:tcPr/>
                </a:tc>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2895372401"/>
              </p:ext>
            </p:extLst>
          </p:nvPr>
        </p:nvGraphicFramePr>
        <p:xfrm>
          <a:off x="246430" y="4371303"/>
          <a:ext cx="7239776" cy="1285239"/>
        </p:xfrm>
        <a:graphic>
          <a:graphicData uri="http://schemas.openxmlformats.org/drawingml/2006/table">
            <a:tbl>
              <a:tblPr firstRow="1" bandRow="1">
                <a:tableStyleId>{5940675A-B579-460E-94D1-54222C63F5DA}</a:tableStyleId>
              </a:tblPr>
              <a:tblGrid>
                <a:gridCol w="2821268"/>
                <a:gridCol w="4418508"/>
              </a:tblGrid>
              <a:tr h="370840">
                <a:tc>
                  <a:txBody>
                    <a:bodyPr/>
                    <a:lstStyle/>
                    <a:p>
                      <a:r>
                        <a:rPr lang="en-US" dirty="0" smtClean="0"/>
                        <a:t>Monitor</a:t>
                      </a:r>
                      <a:endParaRPr lang="en-US" dirty="0"/>
                    </a:p>
                  </a:txBody>
                  <a:tcPr/>
                </a:tc>
                <a:tc>
                  <a:txBody>
                    <a:bodyPr/>
                    <a:lstStyle/>
                    <a:p>
                      <a:r>
                        <a:rPr lang="en-US" dirty="0" smtClean="0"/>
                        <a:t>When</a:t>
                      </a:r>
                      <a:endParaRPr lang="en-US" dirty="0"/>
                    </a:p>
                  </a:txBody>
                  <a:tcPr/>
                </a:tc>
              </a:tr>
              <a:tr h="370840">
                <a:tc>
                  <a:txBody>
                    <a:bodyPr/>
                    <a:lstStyle/>
                    <a:p>
                      <a:r>
                        <a:rPr lang="en-US" sz="1800" kern="1200" dirty="0" err="1" smtClean="0">
                          <a:solidFill>
                            <a:schemeClr val="tx1"/>
                          </a:solidFill>
                          <a:effectLst/>
                          <a:latin typeface="+mn-lt"/>
                          <a:ea typeface="+mn-ea"/>
                          <a:cs typeface="+mn-cs"/>
                        </a:rPr>
                        <a:t>HbeAg</a:t>
                      </a:r>
                      <a:r>
                        <a:rPr lang="en-US" sz="1800" kern="1200" dirty="0" smtClean="0">
                          <a:solidFill>
                            <a:schemeClr val="tx1"/>
                          </a:solidFill>
                          <a:effectLst/>
                          <a:latin typeface="+mn-lt"/>
                          <a:ea typeface="+mn-ea"/>
                          <a:cs typeface="+mn-cs"/>
                        </a:rPr>
                        <a:t>, </a:t>
                      </a:r>
                    </a:p>
                    <a:p>
                      <a:r>
                        <a:rPr lang="en-US" sz="1800" kern="1200" dirty="0" err="1" smtClean="0">
                          <a:solidFill>
                            <a:schemeClr val="tx1"/>
                          </a:solidFill>
                          <a:effectLst/>
                          <a:latin typeface="+mn-lt"/>
                          <a:ea typeface="+mn-ea"/>
                          <a:cs typeface="+mn-cs"/>
                        </a:rPr>
                        <a:t>HbsAg</a:t>
                      </a:r>
                      <a:r>
                        <a:rPr lang="en-US" sz="1800" kern="1200" dirty="0" smtClean="0">
                          <a:solidFill>
                            <a:schemeClr val="tx1"/>
                          </a:solidFill>
                          <a:effectLst/>
                          <a:latin typeface="+mn-lt"/>
                          <a:ea typeface="+mn-ea"/>
                          <a:cs typeface="+mn-cs"/>
                        </a:rPr>
                        <a:t> and </a:t>
                      </a:r>
                    </a:p>
                    <a:p>
                      <a:r>
                        <a:rPr lang="en-US" sz="1800" kern="1200" dirty="0" smtClean="0">
                          <a:solidFill>
                            <a:schemeClr val="tx1"/>
                          </a:solidFill>
                          <a:effectLst/>
                          <a:latin typeface="+mn-lt"/>
                          <a:ea typeface="+mn-ea"/>
                          <a:cs typeface="+mn-cs"/>
                        </a:rPr>
                        <a:t>HBV DNA </a:t>
                      </a:r>
                      <a:endParaRPr lang="en-US" dirty="0"/>
                    </a:p>
                  </a:txBody>
                  <a:tcPr/>
                </a:tc>
                <a:tc>
                  <a:txBody>
                    <a:bodyPr/>
                    <a:lstStyle/>
                    <a:p>
                      <a:r>
                        <a:rPr lang="en-US" dirty="0" smtClean="0"/>
                        <a:t>At Start of therapy then</a:t>
                      </a:r>
                    </a:p>
                    <a:p>
                      <a:r>
                        <a:rPr lang="en-US" dirty="0" smtClean="0"/>
                        <a:t>q6 months for</a:t>
                      </a:r>
                      <a:r>
                        <a:rPr lang="en-US" baseline="0" dirty="0" smtClean="0"/>
                        <a:t> 1 year</a:t>
                      </a:r>
                      <a:r>
                        <a:rPr lang="en-US" baseline="0" dirty="0"/>
                        <a:t> </a:t>
                      </a:r>
                      <a:r>
                        <a:rPr lang="en-US" baseline="0" dirty="0" smtClean="0"/>
                        <a:t>then</a:t>
                      </a:r>
                    </a:p>
                    <a:p>
                      <a:r>
                        <a:rPr lang="en-US" baseline="0" dirty="0" err="1" smtClean="0"/>
                        <a:t>qyear</a:t>
                      </a:r>
                      <a:endParaRPr lang="en-US" baseline="0" dirty="0" smtClean="0"/>
                    </a:p>
                  </a:txBody>
                  <a:tcPr/>
                </a:tc>
              </a:tr>
            </a:tbl>
          </a:graphicData>
        </a:graphic>
      </p:graphicFrame>
    </p:spTree>
    <p:extLst>
      <p:ext uri="{BB962C8B-B14F-4D97-AF65-F5344CB8AC3E}">
        <p14:creationId xmlns:p14="http://schemas.microsoft.com/office/powerpoint/2010/main" val="3871398181"/>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885" y="188737"/>
            <a:ext cx="1391690" cy="369332"/>
          </a:xfrm>
          <a:prstGeom prst="rect">
            <a:avLst/>
          </a:prstGeom>
          <a:noFill/>
        </p:spPr>
        <p:txBody>
          <a:bodyPr wrap="none" rtlCol="0">
            <a:spAutoFit/>
          </a:bodyPr>
          <a:lstStyle/>
          <a:p>
            <a:r>
              <a:rPr lang="en-US" dirty="0" smtClean="0"/>
              <a:t>Hep C (HCV): </a:t>
            </a:r>
            <a:endParaRPr lang="en-US" dirty="0"/>
          </a:p>
        </p:txBody>
      </p:sp>
      <p:pic>
        <p:nvPicPr>
          <p:cNvPr id="3" name="Picture 2"/>
          <p:cNvPicPr>
            <a:picLocks noChangeAspect="1"/>
          </p:cNvPicPr>
          <p:nvPr/>
        </p:nvPicPr>
        <p:blipFill>
          <a:blip r:embed="rId2"/>
          <a:stretch>
            <a:fillRect/>
          </a:stretch>
        </p:blipFill>
        <p:spPr>
          <a:xfrm>
            <a:off x="1624850" y="52989"/>
            <a:ext cx="852403" cy="856208"/>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1505098791"/>
              </p:ext>
            </p:extLst>
          </p:nvPr>
        </p:nvGraphicFramePr>
        <p:xfrm>
          <a:off x="230885" y="1013862"/>
          <a:ext cx="8446535" cy="2560319"/>
        </p:xfrm>
        <a:graphic>
          <a:graphicData uri="http://schemas.openxmlformats.org/drawingml/2006/table">
            <a:tbl>
              <a:tblPr firstRow="1" bandRow="1">
                <a:tableStyleId>{5940675A-B579-460E-94D1-54222C63F5DA}</a:tableStyleId>
              </a:tblPr>
              <a:tblGrid>
                <a:gridCol w="1827838"/>
                <a:gridCol w="6618697"/>
              </a:tblGrid>
              <a:tr h="219389">
                <a:tc>
                  <a:txBody>
                    <a:bodyPr/>
                    <a:lstStyle/>
                    <a:p>
                      <a:r>
                        <a:rPr lang="en-US" dirty="0" smtClean="0"/>
                        <a:t>Transmission</a:t>
                      </a:r>
                      <a:endParaRPr lang="en-US" dirty="0"/>
                    </a:p>
                  </a:txBody>
                  <a:tcPr/>
                </a:tc>
                <a:tc>
                  <a:txBody>
                    <a:bodyPr/>
                    <a:lstStyle/>
                    <a:p>
                      <a:r>
                        <a:rPr lang="en-US" baseline="0" dirty="0" smtClean="0">
                          <a:solidFill>
                            <a:srgbClr val="FF0000"/>
                          </a:solidFill>
                        </a:rPr>
                        <a:t>Blood</a:t>
                      </a:r>
                    </a:p>
                  </a:txBody>
                  <a:tcPr/>
                </a:tc>
              </a:tr>
              <a:tr h="219389">
                <a:tc>
                  <a:txBody>
                    <a:bodyPr/>
                    <a:lstStyle/>
                    <a:p>
                      <a:r>
                        <a:rPr lang="en-US" dirty="0" smtClean="0"/>
                        <a:t>Progression</a:t>
                      </a:r>
                      <a:endParaRPr lang="en-US" dirty="0"/>
                    </a:p>
                  </a:txBody>
                  <a:tcPr/>
                </a:tc>
                <a:tc>
                  <a:txBody>
                    <a:bodyPr/>
                    <a:lstStyle/>
                    <a:p>
                      <a:r>
                        <a:rPr lang="en-US" baseline="0" dirty="0" smtClean="0">
                          <a:solidFill>
                            <a:schemeClr val="tx1"/>
                          </a:solidFill>
                        </a:rPr>
                        <a:t>Week 2-4 is crucial in determining Genotype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Can take 20 – 40 years to cirrhosis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Treated when HCV RNA is undetectable 6 months after Tx</a:t>
                      </a:r>
                      <a:endParaRPr lang="en-US" dirty="0" smtClean="0"/>
                    </a:p>
                  </a:txBody>
                  <a:tcPr/>
                </a:tc>
              </a:tr>
              <a:tr h="364807">
                <a:tc>
                  <a:txBody>
                    <a:bodyPr/>
                    <a:lstStyle/>
                    <a:p>
                      <a:r>
                        <a:rPr lang="en-US" dirty="0" smtClean="0"/>
                        <a:t>Epidemiology</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olidFill>
                            <a:srgbClr val="000000"/>
                          </a:solidFill>
                        </a:rPr>
                        <a:t>Most Common </a:t>
                      </a:r>
                      <a:r>
                        <a:rPr lang="en-US" baseline="0" dirty="0" smtClean="0"/>
                        <a:t>Worldwide</a:t>
                      </a:r>
                    </a:p>
                    <a:p>
                      <a:r>
                        <a:rPr lang="en-US" dirty="0" smtClean="0"/>
                        <a:t>HCV</a:t>
                      </a:r>
                      <a:r>
                        <a:rPr lang="en-US" baseline="0" dirty="0" smtClean="0"/>
                        <a:t> </a:t>
                      </a:r>
                      <a:r>
                        <a:rPr lang="en-US" baseline="0" dirty="0" smtClean="0">
                          <a:sym typeface="Wingdings"/>
                        </a:rPr>
                        <a:t> Cirrhosis  Transplants</a:t>
                      </a:r>
                    </a:p>
                  </a:txBody>
                  <a:tcPr/>
                </a:tc>
              </a:tr>
              <a:tr h="364807">
                <a:tc>
                  <a:txBody>
                    <a:bodyPr/>
                    <a:lstStyle/>
                    <a:p>
                      <a:r>
                        <a:rPr lang="en-US" dirty="0" smtClean="0"/>
                        <a:t>Virology</a:t>
                      </a:r>
                      <a:endParaRPr lang="en-US" dirty="0"/>
                    </a:p>
                  </a:txBody>
                  <a:tcPr/>
                </a:tc>
                <a:tc>
                  <a:txBody>
                    <a:bodyPr/>
                    <a:lstStyle/>
                    <a:p>
                      <a:r>
                        <a:rPr lang="en-US" dirty="0" smtClean="0"/>
                        <a:t>6 Genotypes</a:t>
                      </a:r>
                    </a:p>
                    <a:p>
                      <a:r>
                        <a:rPr lang="en-US" dirty="0" smtClean="0"/>
                        <a:t>Genotype 1 is</a:t>
                      </a:r>
                      <a:r>
                        <a:rPr lang="en-US" baseline="0" dirty="0" smtClean="0"/>
                        <a:t> most resistant (relevant in Tx)</a:t>
                      </a:r>
                      <a:endParaRPr lang="en-US" dirty="0"/>
                    </a:p>
                  </a:txBody>
                  <a:tcPr/>
                </a:tc>
              </a:tr>
            </a:tbl>
          </a:graphicData>
        </a:graphic>
      </p:graphicFrame>
      <p:pic>
        <p:nvPicPr>
          <p:cNvPr id="9" name="Picture 1" descr="schematic for chronic hep 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05" y="3733298"/>
            <a:ext cx="5801949" cy="2959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7217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23010" y="153860"/>
            <a:ext cx="7243015" cy="6446663"/>
          </a:xfrm>
          <a:prstGeom prst="rect">
            <a:avLst/>
          </a:prstGeom>
        </p:spPr>
      </p:pic>
      <p:sp>
        <p:nvSpPr>
          <p:cNvPr id="5" name="Rectangle 4"/>
          <p:cNvSpPr/>
          <p:nvPr/>
        </p:nvSpPr>
        <p:spPr>
          <a:xfrm>
            <a:off x="-13363" y="473230"/>
            <a:ext cx="1736373" cy="369332"/>
          </a:xfrm>
          <a:prstGeom prst="rect">
            <a:avLst/>
          </a:prstGeom>
        </p:spPr>
        <p:txBody>
          <a:bodyPr wrap="none">
            <a:spAutoFit/>
          </a:bodyPr>
          <a:lstStyle/>
          <a:p>
            <a:r>
              <a:rPr lang="en-US" dirty="0"/>
              <a:t>Pathophysiology</a:t>
            </a:r>
          </a:p>
        </p:txBody>
      </p:sp>
    </p:spTree>
    <p:extLst>
      <p:ext uri="{BB962C8B-B14F-4D97-AF65-F5344CB8AC3E}">
        <p14:creationId xmlns:p14="http://schemas.microsoft.com/office/powerpoint/2010/main" val="4067888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3952</TotalTime>
  <Words>918</Words>
  <Application>Microsoft Macintosh PowerPoint</Application>
  <PresentationFormat>On-screen Show (4:3)</PresentationFormat>
  <Paragraphs>215</Paragraphs>
  <Slides>15</Slides>
  <Notes>1</Notes>
  <HiddenSlides>0</HiddenSlides>
  <MMClips>0</MMClip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Leon Do</dc:creator>
  <cp:lastModifiedBy>Leon Do</cp:lastModifiedBy>
  <cp:revision>56</cp:revision>
  <dcterms:created xsi:type="dcterms:W3CDTF">2013-04-18T21:53:04Z</dcterms:created>
  <dcterms:modified xsi:type="dcterms:W3CDTF">2013-04-21T15:46:23Z</dcterms:modified>
</cp:coreProperties>
</file>

<file path=docProps/thumbnail.jpeg>
</file>